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08" r:id="rId3"/>
    <p:sldMasterId id="2147483756" r:id="rId4"/>
  </p:sldMasterIdLst>
  <p:notesMasterIdLst>
    <p:notesMasterId r:id="rId44"/>
  </p:notesMasterIdLst>
  <p:sldIdLst>
    <p:sldId id="257" r:id="rId5"/>
    <p:sldId id="259" r:id="rId6"/>
    <p:sldId id="324" r:id="rId7"/>
    <p:sldId id="325" r:id="rId8"/>
    <p:sldId id="327" r:id="rId9"/>
    <p:sldId id="328" r:id="rId10"/>
    <p:sldId id="287" r:id="rId11"/>
    <p:sldId id="288" r:id="rId12"/>
    <p:sldId id="289" r:id="rId13"/>
    <p:sldId id="275" r:id="rId14"/>
    <p:sldId id="283" r:id="rId15"/>
    <p:sldId id="285" r:id="rId16"/>
    <p:sldId id="292" r:id="rId17"/>
    <p:sldId id="293" r:id="rId18"/>
    <p:sldId id="294" r:id="rId19"/>
    <p:sldId id="295" r:id="rId20"/>
    <p:sldId id="296" r:id="rId21"/>
    <p:sldId id="297" r:id="rId22"/>
    <p:sldId id="298" r:id="rId23"/>
    <p:sldId id="300" r:id="rId24"/>
    <p:sldId id="301" r:id="rId25"/>
    <p:sldId id="302" r:id="rId26"/>
    <p:sldId id="303" r:id="rId27"/>
    <p:sldId id="304" r:id="rId28"/>
    <p:sldId id="332" r:id="rId29"/>
    <p:sldId id="338" r:id="rId30"/>
    <p:sldId id="339" r:id="rId31"/>
    <p:sldId id="336" r:id="rId32"/>
    <p:sldId id="340" r:id="rId33"/>
    <p:sldId id="341" r:id="rId34"/>
    <p:sldId id="337" r:id="rId35"/>
    <p:sldId id="342" r:id="rId36"/>
    <p:sldId id="343" r:id="rId37"/>
    <p:sldId id="330" r:id="rId38"/>
    <p:sldId id="344" r:id="rId39"/>
    <p:sldId id="317" r:id="rId40"/>
    <p:sldId id="345" r:id="rId41"/>
    <p:sldId id="320" r:id="rId42"/>
    <p:sldId id="329" r:id="rId43"/>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8"/>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CRETPC1\Downloads\2022%20Draft%20Citizens%20%20Accountability%20Report%20(1).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SECRETPC1\Downloads\2022%20Draft%20Citizens%20%20Accountability%20Report%20(1).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oleObject" Target="file:///C:\Users\SECRETPC1\Downloads\Citizens%20%20Accountability%20Report%202022%20(1).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'[2022 Draft Citizens  Accountability Report (1).xlsx]1. Budget Outturns'!$A$7</c:f>
          <c:strCache>
            <c:ptCount val="1"/>
            <c:pt idx="0">
              <c:v>2022 Aggregate Revenue Composition</c:v>
            </c:pt>
          </c:strCache>
        </c:strRef>
      </c:tx>
      <c:layout>
        <c:manualLayout>
          <c:xMode val="edge"/>
          <c:yMode val="edge"/>
          <c:x val="0.31922009748781405"/>
          <c:y val="3.1298904538341159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title>
    <c:autoTitleDeleted val="0"/>
    <c:plotArea>
      <c:layout>
        <c:manualLayout>
          <c:layoutTarget val="inner"/>
          <c:xMode val="edge"/>
          <c:yMode val="edge"/>
          <c:x val="0.1052729153688291"/>
          <c:y val="0.12981177899210686"/>
          <c:w val="0.75818802229193905"/>
          <c:h val="0.60680502368897882"/>
        </c:manualLayout>
      </c:layout>
      <c:barChart>
        <c:barDir val="col"/>
        <c:grouping val="clustered"/>
        <c:varyColors val="0"/>
        <c:ser>
          <c:idx val="0"/>
          <c:order val="0"/>
          <c:tx>
            <c:v>Budget</c:v>
          </c:tx>
          <c:spPr>
            <a:solidFill>
              <a:srgbClr val="00B050"/>
            </a:solidFill>
            <a:ln>
              <a:noFill/>
            </a:ln>
            <a:effectLst/>
          </c:spPr>
          <c:invertIfNegative val="0"/>
          <c:cat>
            <c:strRef>
              <c:f>'[2022 Draft Citizens  Accountability Report (1).xlsx]1. Budget Outturns'!$A$8:$A$14</c:f>
              <c:strCache>
                <c:ptCount val="7"/>
                <c:pt idx="0">
                  <c:v>Opening Balance</c:v>
                </c:pt>
                <c:pt idx="1">
                  <c:v>FAAC Revenue </c:v>
                </c:pt>
                <c:pt idx="2">
                  <c:v>IGR</c:v>
                </c:pt>
                <c:pt idx="3">
                  <c:v>Aids &amp; Grants </c:v>
                </c:pt>
                <c:pt idx="4">
                  <c:v>Other Revenue/Receipts</c:v>
                </c:pt>
                <c:pt idx="5">
                  <c:v>Budget Financing (Loans)</c:v>
                </c:pt>
                <c:pt idx="6">
                  <c:v>Total Revenue </c:v>
                </c:pt>
              </c:strCache>
            </c:strRef>
          </c:cat>
          <c:val>
            <c:numRef>
              <c:f>'[2022 Draft Citizens  Accountability Report (1).xlsx]1. Budget Outturns'!$C$8:$C$14</c:f>
              <c:numCache>
                <c:formatCode>_-* #,##0_-;\-* #,##0_-;_-* "-"??_-;_-@_-</c:formatCode>
                <c:ptCount val="7"/>
                <c:pt idx="0">
                  <c:v>44550445560</c:v>
                </c:pt>
                <c:pt idx="1">
                  <c:v>295000000000</c:v>
                </c:pt>
                <c:pt idx="2">
                  <c:v>43853956000</c:v>
                </c:pt>
                <c:pt idx="3">
                  <c:v>17160000000</c:v>
                </c:pt>
                <c:pt idx="4">
                  <c:v>132751632990</c:v>
                </c:pt>
                <c:pt idx="5">
                  <c:v>160000000000</c:v>
                </c:pt>
                <c:pt idx="6">
                  <c:v>693316034550</c:v>
                </c:pt>
              </c:numCache>
            </c:numRef>
          </c:val>
          <c:extLst xmlns:c16r2="http://schemas.microsoft.com/office/drawing/2015/06/chart">
            <c:ext xmlns:c16="http://schemas.microsoft.com/office/drawing/2014/chart" uri="{C3380CC4-5D6E-409C-BE32-E72D297353CC}">
              <c16:uniqueId val="{00000000-B15B-4F2D-934E-09E4CA444997}"/>
            </c:ext>
          </c:extLst>
        </c:ser>
        <c:ser>
          <c:idx val="1"/>
          <c:order val="1"/>
          <c:tx>
            <c:v>Actual</c:v>
          </c:tx>
          <c:spPr>
            <a:solidFill>
              <a:schemeClr val="accent2"/>
            </a:solidFill>
            <a:ln>
              <a:noFill/>
            </a:ln>
            <a:effectLst/>
          </c:spPr>
          <c:invertIfNegative val="0"/>
          <c:cat>
            <c:strRef>
              <c:f>'[2022 Draft Citizens  Accountability Report (1).xlsx]1. Budget Outturns'!$A$8:$A$14</c:f>
              <c:strCache>
                <c:ptCount val="7"/>
                <c:pt idx="0">
                  <c:v>Opening Balance</c:v>
                </c:pt>
                <c:pt idx="1">
                  <c:v>FAAC Revenue </c:v>
                </c:pt>
                <c:pt idx="2">
                  <c:v>IGR</c:v>
                </c:pt>
                <c:pt idx="3">
                  <c:v>Aids &amp; Grants </c:v>
                </c:pt>
                <c:pt idx="4">
                  <c:v>Other Revenue/Receipts</c:v>
                </c:pt>
                <c:pt idx="5">
                  <c:v>Budget Financing (Loans)</c:v>
                </c:pt>
                <c:pt idx="6">
                  <c:v>Total Revenue </c:v>
                </c:pt>
              </c:strCache>
            </c:strRef>
          </c:cat>
          <c:val>
            <c:numRef>
              <c:f>'[2022 Draft Citizens  Accountability Report (1).xlsx]1. Budget Outturns'!$D$8:$D$14</c:f>
              <c:numCache>
                <c:formatCode>_-* #,##0_-;\-* #,##0_-;_-* "-"??_-;_-@_-</c:formatCode>
                <c:ptCount val="7"/>
                <c:pt idx="0">
                  <c:v>44550445560</c:v>
                </c:pt>
                <c:pt idx="1">
                  <c:v>307601917000</c:v>
                </c:pt>
                <c:pt idx="2">
                  <c:v>33419348737.879997</c:v>
                </c:pt>
                <c:pt idx="3">
                  <c:v>7327086945.7600002</c:v>
                </c:pt>
                <c:pt idx="4">
                  <c:v>40350085389.710007</c:v>
                </c:pt>
                <c:pt idx="5">
                  <c:v>64273904803.18</c:v>
                </c:pt>
                <c:pt idx="6">
                  <c:v>497522788436.53003</c:v>
                </c:pt>
              </c:numCache>
            </c:numRef>
          </c:val>
          <c:extLst xmlns:c16r2="http://schemas.microsoft.com/office/drawing/2015/06/chart">
            <c:ext xmlns:c16="http://schemas.microsoft.com/office/drawing/2014/chart" uri="{C3380CC4-5D6E-409C-BE32-E72D297353CC}">
              <c16:uniqueId val="{00000001-B15B-4F2D-934E-09E4CA444997}"/>
            </c:ext>
          </c:extLst>
        </c:ser>
        <c:dLbls>
          <c:showLegendKey val="0"/>
          <c:showVal val="0"/>
          <c:showCatName val="0"/>
          <c:showSerName val="0"/>
          <c:showPercent val="0"/>
          <c:showBubbleSize val="0"/>
        </c:dLbls>
        <c:gapWidth val="100"/>
        <c:axId val="263226568"/>
        <c:axId val="263226952"/>
      </c:barChart>
      <c:scatterChart>
        <c:scatterStyle val="lineMarker"/>
        <c:varyColors val="0"/>
        <c:ser>
          <c:idx val="2"/>
          <c:order val="2"/>
          <c:tx>
            <c:v>Performance</c:v>
          </c:tx>
          <c:spPr>
            <a:ln w="25400" cap="rnd">
              <a:noFill/>
              <a:round/>
            </a:ln>
            <a:effectLst/>
          </c:spPr>
          <c:marker>
            <c:symbol val="circle"/>
            <c:size val="5"/>
            <c:spPr>
              <a:solidFill>
                <a:schemeClr val="accent1"/>
              </a:solidFill>
              <a:ln w="203200">
                <a:solidFill>
                  <a:schemeClr val="accent1"/>
                </a:solidFill>
              </a:ln>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yVal>
            <c:numRef>
              <c:f>'[2022 Draft Citizens  Accountability Report (1).xlsx]1. Budget Outturns'!$F$8:$F$14</c:f>
              <c:numCache>
                <c:formatCode>0.0%</c:formatCode>
                <c:ptCount val="7"/>
                <c:pt idx="0">
                  <c:v>1</c:v>
                </c:pt>
                <c:pt idx="1">
                  <c:v>1.0427183627118644</c:v>
                </c:pt>
                <c:pt idx="2">
                  <c:v>0.76206006905922008</c:v>
                </c:pt>
                <c:pt idx="3">
                  <c:v>0.42698641875058274</c:v>
                </c:pt>
                <c:pt idx="4">
                  <c:v>0.30395170651309067</c:v>
                </c:pt>
                <c:pt idx="5">
                  <c:v>0.40171190501987503</c:v>
                </c:pt>
                <c:pt idx="6">
                  <c:v>0.717598849072414</c:v>
                </c:pt>
              </c:numCache>
            </c:numRef>
          </c:yVal>
          <c:smooth val="0"/>
          <c:extLst xmlns:c16r2="http://schemas.microsoft.com/office/drawing/2015/06/chart">
            <c:ext xmlns:c16="http://schemas.microsoft.com/office/drawing/2014/chart" uri="{C3380CC4-5D6E-409C-BE32-E72D297353CC}">
              <c16:uniqueId val="{00000001-0073-4163-A68F-E8B2C8DD205F}"/>
            </c:ext>
          </c:extLst>
        </c:ser>
        <c:dLbls>
          <c:showLegendKey val="0"/>
          <c:showVal val="0"/>
          <c:showCatName val="0"/>
          <c:showSerName val="0"/>
          <c:showPercent val="0"/>
          <c:showBubbleSize val="0"/>
        </c:dLbls>
        <c:axId val="263381248"/>
        <c:axId val="263380864"/>
      </c:scatterChart>
      <c:catAx>
        <c:axId val="263226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crossAx val="263226952"/>
        <c:crosses val="autoZero"/>
        <c:auto val="1"/>
        <c:lblAlgn val="ctr"/>
        <c:lblOffset val="100"/>
        <c:noMultiLvlLbl val="0"/>
      </c:catAx>
      <c:valAx>
        <c:axId val="2632269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r>
                  <a:rPr lang="en-US"/>
                  <a:t>Billion Naira</a:t>
                </a:r>
              </a:p>
            </c:rich>
          </c:tx>
          <c:overlay val="0"/>
          <c:spPr>
            <a:noFill/>
            <a:ln>
              <a:noFill/>
            </a:ln>
            <a:effectLst/>
          </c:sp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crossAx val="263226568"/>
        <c:crosses val="autoZero"/>
        <c:crossBetween val="between"/>
        <c:dispUnits>
          <c:builtInUnit val="billions"/>
        </c:dispUnits>
      </c:valAx>
      <c:valAx>
        <c:axId val="263380864"/>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r>
                  <a:rPr lang="en-US"/>
                  <a:t>Performance</a:t>
                </a:r>
              </a:p>
            </c:rich>
          </c:tx>
          <c:overlay val="0"/>
          <c:spPr>
            <a:noFill/>
            <a:ln>
              <a:noFill/>
            </a:ln>
            <a:effectLst/>
          </c:sp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crossAx val="263381248"/>
        <c:crosses val="max"/>
        <c:crossBetween val="midCat"/>
      </c:valAx>
      <c:valAx>
        <c:axId val="263381248"/>
        <c:scaling>
          <c:orientation val="minMax"/>
        </c:scaling>
        <c:delete val="1"/>
        <c:axPos val="b"/>
        <c:majorTickMark val="out"/>
        <c:minorTickMark val="none"/>
        <c:tickLblPos val="nextTo"/>
        <c:crossAx val="263380864"/>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showDLblsOverMax val="0"/>
  </c:chart>
  <c:spPr>
    <a:solidFill>
      <a:schemeClr val="lt1"/>
    </a:solidFill>
    <a:ln w="25400" cap="flat" cmpd="sng" algn="ctr">
      <a:solidFill>
        <a:schemeClr val="dk1"/>
      </a:solidFill>
      <a:prstDash val="solid"/>
      <a:round/>
    </a:ln>
    <a:effectLst/>
  </c:spPr>
  <c:txPr>
    <a:bodyPr/>
    <a:lstStyle/>
    <a:p>
      <a:pPr>
        <a:defRPr>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strRef>
          <c:f>'[2022 Draft Citizens  Accountability Report (1).xlsx]3. Expenditure Outturn'!$A$5</c:f>
          <c:strCache>
            <c:ptCount val="1"/>
            <c:pt idx="0">
              <c:v>Expenditure: Where does the Money go? </c:v>
            </c:pt>
          </c:strCache>
        </c:strRef>
      </c:tx>
      <c:layout>
        <c:manualLayout>
          <c:xMode val="edge"/>
          <c:yMode val="edge"/>
          <c:x val="0.23769320501603969"/>
          <c:y val="1.1574074074074073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title>
    <c:autoTitleDeleted val="0"/>
    <c:plotArea>
      <c:layout>
        <c:manualLayout>
          <c:layoutTarget val="inner"/>
          <c:xMode val="edge"/>
          <c:yMode val="edge"/>
          <c:x val="0.12882460205294852"/>
          <c:y val="0.10761975065616798"/>
          <c:w val="0.84879037556202908"/>
          <c:h val="0.64031332020997378"/>
        </c:manualLayout>
      </c:layout>
      <c:barChart>
        <c:barDir val="col"/>
        <c:grouping val="clustered"/>
        <c:varyColors val="0"/>
        <c:ser>
          <c:idx val="0"/>
          <c:order val="0"/>
          <c:tx>
            <c:v>Budget</c:v>
          </c:tx>
          <c:spPr>
            <a:solidFill>
              <a:schemeClr val="accent1"/>
            </a:solidFill>
            <a:ln>
              <a:noFill/>
            </a:ln>
            <a:effectLst/>
          </c:spPr>
          <c:invertIfNegative val="0"/>
          <c:cat>
            <c:strRef>
              <c:f>'[2022 Draft Citizens  Accountability Report (1).xlsx]3. Expenditure Outturn'!$A$9:$A$18</c:f>
              <c:strCache>
                <c:ptCount val="10"/>
                <c:pt idx="0">
                  <c:v>Salaries, Wages and Allowances (inc. CRF)</c:v>
                </c:pt>
                <c:pt idx="1">
                  <c:v>Social Contribution</c:v>
                </c:pt>
                <c:pt idx="2">
                  <c:v>Social Benefits </c:v>
                </c:pt>
                <c:pt idx="3">
                  <c:v>Overheads</c:v>
                </c:pt>
                <c:pt idx="4">
                  <c:v>Grants and Subsidies</c:v>
                </c:pt>
                <c:pt idx="5">
                  <c:v>Public Debt Charges </c:v>
                </c:pt>
                <c:pt idx="6">
                  <c:v>Transfers </c:v>
                </c:pt>
                <c:pt idx="7">
                  <c:v>Total Recurrent Expenditure </c:v>
                </c:pt>
                <c:pt idx="8">
                  <c:v>Total Capital Expenditure </c:v>
                </c:pt>
                <c:pt idx="9">
                  <c:v>Total Expenditure </c:v>
                </c:pt>
              </c:strCache>
            </c:strRef>
          </c:cat>
          <c:val>
            <c:numRef>
              <c:f>'[2022 Draft Citizens  Accountability Report (1).xlsx]3. Expenditure Outturn'!$B$9:$B$18</c:f>
              <c:numCache>
                <c:formatCode>_-* #,##0_-;\-* #,##0_-;_-* "-"??_-;_-@_-</c:formatCode>
                <c:ptCount val="10"/>
                <c:pt idx="0">
                  <c:v>71082847070</c:v>
                </c:pt>
                <c:pt idx="1">
                  <c:v>0</c:v>
                </c:pt>
                <c:pt idx="2">
                  <c:v>27200000000</c:v>
                </c:pt>
                <c:pt idx="3">
                  <c:v>160950707190</c:v>
                </c:pt>
                <c:pt idx="4">
                  <c:v>1200000000</c:v>
                </c:pt>
                <c:pt idx="5">
                  <c:v>74700000000</c:v>
                </c:pt>
                <c:pt idx="6">
                  <c:v>0</c:v>
                </c:pt>
                <c:pt idx="7">
                  <c:v>335133554260</c:v>
                </c:pt>
                <c:pt idx="8">
                  <c:v>358182480290</c:v>
                </c:pt>
                <c:pt idx="9">
                  <c:v>693316034550</c:v>
                </c:pt>
              </c:numCache>
            </c:numRef>
          </c:val>
          <c:extLst xmlns:c16r2="http://schemas.microsoft.com/office/drawing/2015/06/chart">
            <c:ext xmlns:c16="http://schemas.microsoft.com/office/drawing/2014/chart" uri="{C3380CC4-5D6E-409C-BE32-E72D297353CC}">
              <c16:uniqueId val="{00000000-F9BA-4709-A0F8-17A313965110}"/>
            </c:ext>
          </c:extLst>
        </c:ser>
        <c:ser>
          <c:idx val="1"/>
          <c:order val="1"/>
          <c:tx>
            <c:v>Actual</c:v>
          </c:tx>
          <c:spPr>
            <a:solidFill>
              <a:schemeClr val="accent2"/>
            </a:solidFill>
            <a:ln>
              <a:noFill/>
            </a:ln>
            <a:effectLst/>
          </c:spPr>
          <c:invertIfNegative val="0"/>
          <c:cat>
            <c:strRef>
              <c:f>'[2022 Draft Citizens  Accountability Report (1).xlsx]3. Expenditure Outturn'!$A$9:$A$18</c:f>
              <c:strCache>
                <c:ptCount val="10"/>
                <c:pt idx="0">
                  <c:v>Salaries, Wages and Allowances (inc. CRF)</c:v>
                </c:pt>
                <c:pt idx="1">
                  <c:v>Social Contribution</c:v>
                </c:pt>
                <c:pt idx="2">
                  <c:v>Social Benefits </c:v>
                </c:pt>
                <c:pt idx="3">
                  <c:v>Overheads</c:v>
                </c:pt>
                <c:pt idx="4">
                  <c:v>Grants and Subsidies</c:v>
                </c:pt>
                <c:pt idx="5">
                  <c:v>Public Debt Charges </c:v>
                </c:pt>
                <c:pt idx="6">
                  <c:v>Transfers </c:v>
                </c:pt>
                <c:pt idx="7">
                  <c:v>Total Recurrent Expenditure </c:v>
                </c:pt>
                <c:pt idx="8">
                  <c:v>Total Capital Expenditure </c:v>
                </c:pt>
                <c:pt idx="9">
                  <c:v>Total Expenditure </c:v>
                </c:pt>
              </c:strCache>
            </c:strRef>
          </c:cat>
          <c:val>
            <c:numRef>
              <c:f>'[2022 Draft Citizens  Accountability Report (1).xlsx]3. Expenditure Outturn'!$D$9:$D$18</c:f>
              <c:numCache>
                <c:formatCode>_-* #,##0_-;\-* #,##0_-;_-* "-"??_-;_-@_-</c:formatCode>
                <c:ptCount val="10"/>
                <c:pt idx="0">
                  <c:v>56035749000</c:v>
                </c:pt>
                <c:pt idx="1">
                  <c:v>0</c:v>
                </c:pt>
                <c:pt idx="2">
                  <c:v>20866124000</c:v>
                </c:pt>
                <c:pt idx="3">
                  <c:v>109515171000</c:v>
                </c:pt>
                <c:pt idx="4">
                  <c:v>934117000</c:v>
                </c:pt>
                <c:pt idx="5">
                  <c:v>54426057000</c:v>
                </c:pt>
                <c:pt idx="6">
                  <c:v>0</c:v>
                </c:pt>
                <c:pt idx="7">
                  <c:v>241777218000</c:v>
                </c:pt>
                <c:pt idx="8">
                  <c:v>200281388000</c:v>
                </c:pt>
                <c:pt idx="9">
                  <c:v>442058606000</c:v>
                </c:pt>
              </c:numCache>
            </c:numRef>
          </c:val>
          <c:extLst xmlns:c16r2="http://schemas.microsoft.com/office/drawing/2015/06/chart">
            <c:ext xmlns:c16="http://schemas.microsoft.com/office/drawing/2014/chart" uri="{C3380CC4-5D6E-409C-BE32-E72D297353CC}">
              <c16:uniqueId val="{00000001-F9BA-4709-A0F8-17A313965110}"/>
            </c:ext>
          </c:extLst>
        </c:ser>
        <c:dLbls>
          <c:showLegendKey val="0"/>
          <c:showVal val="0"/>
          <c:showCatName val="0"/>
          <c:showSerName val="0"/>
          <c:showPercent val="0"/>
          <c:showBubbleSize val="0"/>
        </c:dLbls>
        <c:gapWidth val="219"/>
        <c:overlap val="-27"/>
        <c:axId val="263478488"/>
        <c:axId val="263478880"/>
      </c:barChart>
      <c:catAx>
        <c:axId val="263478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crossAx val="263478880"/>
        <c:crosses val="autoZero"/>
        <c:auto val="1"/>
        <c:lblAlgn val="ctr"/>
        <c:lblOffset val="100"/>
        <c:noMultiLvlLbl val="0"/>
      </c:catAx>
      <c:valAx>
        <c:axId val="26347888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crossAx val="263478488"/>
        <c:crosses val="autoZero"/>
        <c:crossBetween val="between"/>
        <c:dispUnits>
          <c:builtInUnit val="billions"/>
          <c:dispUnitsLbl>
            <c:spPr>
              <a:noFill/>
              <a:ln>
                <a:noFill/>
              </a:ln>
              <a:effectLst/>
            </c:spPr>
            <c:txPr>
              <a:bodyPr rot="-5400000" spcFirstLastPara="1" vertOverflow="ellipsis" vert="horz" wrap="square" anchor="ctr" anchorCtr="1"/>
              <a:lstStyle/>
              <a:p>
                <a:pPr>
                  <a:defRPr sz="10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dispUnitsLbl>
        </c:dispUnits>
      </c:valAx>
      <c:spPr>
        <a:noFill/>
        <a:ln>
          <a:noFill/>
        </a:ln>
        <a:effectLst/>
      </c:spPr>
    </c:plotArea>
    <c:legend>
      <c:legendPos val="b"/>
      <c:layout>
        <c:manualLayout>
          <c:xMode val="edge"/>
          <c:yMode val="edge"/>
          <c:x val="0.43168466121222027"/>
          <c:y val="0.9214293525809274"/>
          <c:w val="0.22413576508064698"/>
          <c:h val="5.542249927092447E-2"/>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showDLblsOverMax val="0"/>
  </c:chart>
  <c:spPr>
    <a:solidFill>
      <a:schemeClr val="lt1"/>
    </a:solidFill>
    <a:ln w="25400" cap="flat" cmpd="sng" algn="ctr">
      <a:solidFill>
        <a:schemeClr val="dk1"/>
      </a:solidFill>
      <a:prstDash val="solid"/>
      <a:round/>
    </a:ln>
    <a:effectLst/>
  </c:spPr>
  <c:txPr>
    <a:bodyPr/>
    <a:lstStyle/>
    <a:p>
      <a:pPr>
        <a:defRPr>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strRef>
          <c:f>'6. Sectoral Allocations'!$A$40</c:f>
          <c:strCache>
            <c:ptCount val="1"/>
            <c:pt idx="0">
              <c:v>Top Ten Total Allocation by Sectors</c:v>
            </c:pt>
          </c:strCache>
        </c:strRef>
      </c:tx>
      <c:overlay val="0"/>
      <c:spPr>
        <a:noFill/>
        <a:ln>
          <a:noFill/>
        </a:ln>
        <a:effectLst/>
      </c:spPr>
      <c:txPr>
        <a:bodyPr rot="0" spcFirstLastPara="1" vertOverflow="ellipsis" vert="horz" wrap="square" anchor="ctr" anchorCtr="1"/>
        <a:lstStyle/>
        <a:p>
          <a:pPr>
            <a:defRPr sz="1000" b="0" i="0" u="none" strike="noStrike" kern="1200" spc="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title>
    <c:autoTitleDeleted val="0"/>
    <c:plotArea>
      <c:layout>
        <c:manualLayout>
          <c:layoutTarget val="inner"/>
          <c:xMode val="edge"/>
          <c:yMode val="edge"/>
          <c:x val="6.6600587313292783E-2"/>
          <c:y val="0.11009268795056643"/>
          <c:w val="0.86211829261523576"/>
          <c:h val="0.65198093801611556"/>
        </c:manualLayout>
      </c:layout>
      <c:barChart>
        <c:barDir val="col"/>
        <c:grouping val="clustered"/>
        <c:varyColors val="0"/>
        <c:ser>
          <c:idx val="0"/>
          <c:order val="0"/>
          <c:tx>
            <c:v>Budget </c:v>
          </c:tx>
          <c:spPr>
            <a:solidFill>
              <a:srgbClr val="00B050"/>
            </a:solidFill>
            <a:ln>
              <a:noFill/>
            </a:ln>
            <a:effectLst/>
          </c:spPr>
          <c:invertIfNegative val="0"/>
          <c:cat>
            <c:strRef>
              <c:f>'6. Sectoral Allocations'!$A$42:$A$52</c:f>
              <c:strCache>
                <c:ptCount val="11"/>
                <c:pt idx="0">
                  <c:v>Ministry of Works and Fire Service</c:v>
                </c:pt>
                <c:pt idx="1">
                  <c:v>Office of the Accountant General   </c:v>
                </c:pt>
                <c:pt idx="2">
                  <c:v>Other MDA Expenditure</c:v>
                </c:pt>
                <c:pt idx="3">
                  <c:v>Ministry of Special Duties   </c:v>
                </c:pt>
                <c:pt idx="4">
                  <c:v>Government House   </c:v>
                </c:pt>
                <c:pt idx="5">
                  <c:v>Akwa Ibom State Budget Office   </c:v>
                </c:pt>
                <c:pt idx="6">
                  <c:v>Ministry of Housing  </c:v>
                </c:pt>
                <c:pt idx="7">
                  <c:v>Office of the Secretary to the State Government   </c:v>
                </c:pt>
                <c:pt idx="8">
                  <c:v>State Secondary Education Board   </c:v>
                </c:pt>
                <c:pt idx="9">
                  <c:v>Hospitals Management Board   </c:v>
                </c:pt>
                <c:pt idx="10">
                  <c:v>Other MDA Expenditure</c:v>
                </c:pt>
              </c:strCache>
            </c:strRef>
          </c:cat>
          <c:val>
            <c:numRef>
              <c:f>'6. Sectoral Allocations'!$B$42:$B$52</c:f>
              <c:numCache>
                <c:formatCode>_-* #,##0_-;\-* #,##0_-;_-* "-"??_-;_-@_-</c:formatCode>
                <c:ptCount val="11"/>
                <c:pt idx="0">
                  <c:v>169716715000</c:v>
                </c:pt>
                <c:pt idx="1">
                  <c:v>106749164390</c:v>
                </c:pt>
                <c:pt idx="2">
                  <c:v>101266312600</c:v>
                </c:pt>
                <c:pt idx="3">
                  <c:v>53084562420</c:v>
                </c:pt>
                <c:pt idx="4">
                  <c:v>42924507720</c:v>
                </c:pt>
                <c:pt idx="5">
                  <c:v>42986340830</c:v>
                </c:pt>
                <c:pt idx="6">
                  <c:v>21551797650</c:v>
                </c:pt>
                <c:pt idx="7">
                  <c:v>26000370640</c:v>
                </c:pt>
                <c:pt idx="8">
                  <c:v>17880182910</c:v>
                </c:pt>
                <c:pt idx="9">
                  <c:v>7680320390</c:v>
                </c:pt>
                <c:pt idx="10">
                  <c:v>103475760000</c:v>
                </c:pt>
              </c:numCache>
            </c:numRef>
          </c:val>
          <c:extLst xmlns:c16r2="http://schemas.microsoft.com/office/drawing/2015/06/chart">
            <c:ext xmlns:c16="http://schemas.microsoft.com/office/drawing/2014/chart" uri="{C3380CC4-5D6E-409C-BE32-E72D297353CC}">
              <c16:uniqueId val="{00000000-70B0-48BF-9B73-913372CF3FB3}"/>
            </c:ext>
          </c:extLst>
        </c:ser>
        <c:ser>
          <c:idx val="1"/>
          <c:order val="1"/>
          <c:tx>
            <c:v>Actual</c:v>
          </c:tx>
          <c:spPr>
            <a:solidFill>
              <a:schemeClr val="accent2"/>
            </a:solidFill>
            <a:ln>
              <a:noFill/>
            </a:ln>
            <a:effectLst/>
          </c:spPr>
          <c:invertIfNegative val="0"/>
          <c:cat>
            <c:strRef>
              <c:f>'6. Sectoral Allocations'!$A$42:$A$52</c:f>
              <c:strCache>
                <c:ptCount val="11"/>
                <c:pt idx="0">
                  <c:v>Ministry of Works and Fire Service</c:v>
                </c:pt>
                <c:pt idx="1">
                  <c:v>Office of the Accountant General   </c:v>
                </c:pt>
                <c:pt idx="2">
                  <c:v>Other MDA Expenditure</c:v>
                </c:pt>
                <c:pt idx="3">
                  <c:v>Ministry of Special Duties   </c:v>
                </c:pt>
                <c:pt idx="4">
                  <c:v>Government House   </c:v>
                </c:pt>
                <c:pt idx="5">
                  <c:v>Akwa Ibom State Budget Office   </c:v>
                </c:pt>
                <c:pt idx="6">
                  <c:v>Ministry of Housing  </c:v>
                </c:pt>
                <c:pt idx="7">
                  <c:v>Office of the Secretary to the State Government   </c:v>
                </c:pt>
                <c:pt idx="8">
                  <c:v>State Secondary Education Board   </c:v>
                </c:pt>
                <c:pt idx="9">
                  <c:v>Hospitals Management Board   </c:v>
                </c:pt>
                <c:pt idx="10">
                  <c:v>Other MDA Expenditure</c:v>
                </c:pt>
              </c:strCache>
            </c:strRef>
          </c:cat>
          <c:val>
            <c:numRef>
              <c:f>'6. Sectoral Allocations'!$C$42:$C$52</c:f>
              <c:numCache>
                <c:formatCode>_-* #,##0_-;\-* #,##0_-;_-* "-"??_-;_-@_-</c:formatCode>
                <c:ptCount val="11"/>
                <c:pt idx="0">
                  <c:v>97933991699.000015</c:v>
                </c:pt>
                <c:pt idx="1">
                  <c:v>79774089062.330002</c:v>
                </c:pt>
                <c:pt idx="2">
                  <c:v>66702547925.450012</c:v>
                </c:pt>
                <c:pt idx="3">
                  <c:v>38236305865.150002</c:v>
                </c:pt>
                <c:pt idx="4">
                  <c:v>34296096058.48</c:v>
                </c:pt>
                <c:pt idx="5">
                  <c:v>32759904255.340004</c:v>
                </c:pt>
                <c:pt idx="6">
                  <c:v>18679048285.48</c:v>
                </c:pt>
                <c:pt idx="7">
                  <c:v>14882616750</c:v>
                </c:pt>
                <c:pt idx="8">
                  <c:v>13983422983.700003</c:v>
                </c:pt>
                <c:pt idx="9">
                  <c:v>6193647024.0600004</c:v>
                </c:pt>
                <c:pt idx="10">
                  <c:v>38616936091.009949</c:v>
                </c:pt>
              </c:numCache>
            </c:numRef>
          </c:val>
          <c:extLst xmlns:c16r2="http://schemas.microsoft.com/office/drawing/2015/06/chart">
            <c:ext xmlns:c16="http://schemas.microsoft.com/office/drawing/2014/chart" uri="{C3380CC4-5D6E-409C-BE32-E72D297353CC}">
              <c16:uniqueId val="{00000001-70B0-48BF-9B73-913372CF3FB3}"/>
            </c:ext>
          </c:extLst>
        </c:ser>
        <c:dLbls>
          <c:showLegendKey val="0"/>
          <c:showVal val="0"/>
          <c:showCatName val="0"/>
          <c:showSerName val="0"/>
          <c:showPercent val="0"/>
          <c:showBubbleSize val="0"/>
        </c:dLbls>
        <c:gapWidth val="100"/>
        <c:axId val="263476920"/>
        <c:axId val="263475744"/>
      </c:barChart>
      <c:scatterChart>
        <c:scatterStyle val="lineMarker"/>
        <c:varyColors val="0"/>
        <c:ser>
          <c:idx val="2"/>
          <c:order val="2"/>
          <c:tx>
            <c:v>Performance</c:v>
          </c:tx>
          <c:spPr>
            <a:ln w="25400" cap="rnd">
              <a:noFill/>
              <a:round/>
            </a:ln>
            <a:effectLst/>
          </c:spPr>
          <c:marker>
            <c:symbol val="circle"/>
            <c:size val="5"/>
            <c:spPr>
              <a:solidFill>
                <a:schemeClr val="accent1"/>
              </a:solidFill>
              <a:ln w="209550">
                <a:solidFill>
                  <a:schemeClr val="accent1"/>
                </a:solidFill>
              </a:ln>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yVal>
            <c:numRef>
              <c:f>'6. Sectoral Allocations'!$E$42:$E$52</c:f>
              <c:numCache>
                <c:formatCode>0.0%</c:formatCode>
                <c:ptCount val="11"/>
                <c:pt idx="0">
                  <c:v>0.57704387985001959</c:v>
                </c:pt>
                <c:pt idx="1">
                  <c:v>0.74730410788867063</c:v>
                </c:pt>
                <c:pt idx="2">
                  <c:v>0.65868447475641578</c:v>
                </c:pt>
                <c:pt idx="3">
                  <c:v>0.72029049731309813</c:v>
                </c:pt>
                <c:pt idx="4">
                  <c:v>0.79898635721570022</c:v>
                </c:pt>
                <c:pt idx="5">
                  <c:v>0.76210032356317692</c:v>
                </c:pt>
                <c:pt idx="6">
                  <c:v>0.86670488415058033</c:v>
                </c:pt>
                <c:pt idx="7">
                  <c:v>0.57240017675378796</c:v>
                </c:pt>
                <c:pt idx="8">
                  <c:v>0.78206263627646544</c:v>
                </c:pt>
                <c:pt idx="9">
                  <c:v>0.80643081402233019</c:v>
                </c:pt>
                <c:pt idx="10">
                  <c:v>0.37319789766231193</c:v>
                </c:pt>
              </c:numCache>
            </c:numRef>
          </c:yVal>
          <c:smooth val="0"/>
          <c:extLst xmlns:c16r2="http://schemas.microsoft.com/office/drawing/2015/06/chart">
            <c:ext xmlns:c16="http://schemas.microsoft.com/office/drawing/2014/chart" uri="{C3380CC4-5D6E-409C-BE32-E72D297353CC}">
              <c16:uniqueId val="{00000001-9AD5-4772-8CFA-9F6B3DBB26A0}"/>
            </c:ext>
          </c:extLst>
        </c:ser>
        <c:dLbls>
          <c:showLegendKey val="0"/>
          <c:showVal val="0"/>
          <c:showCatName val="0"/>
          <c:showSerName val="0"/>
          <c:showPercent val="0"/>
          <c:showBubbleSize val="0"/>
        </c:dLbls>
        <c:axId val="263476528"/>
        <c:axId val="263476136"/>
      </c:scatterChart>
      <c:catAx>
        <c:axId val="263476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crossAx val="263475744"/>
        <c:crosses val="autoZero"/>
        <c:auto val="1"/>
        <c:lblAlgn val="ctr"/>
        <c:lblOffset val="100"/>
        <c:noMultiLvlLbl val="0"/>
      </c:catAx>
      <c:valAx>
        <c:axId val="2634757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r>
                  <a:rPr lang="en-US"/>
                  <a:t>Billion Naira</a:t>
                </a:r>
              </a:p>
            </c:rich>
          </c:tx>
          <c:overlay val="0"/>
          <c:spPr>
            <a:noFill/>
            <a:ln>
              <a:noFill/>
            </a:ln>
            <a:effectLst/>
          </c:sp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crossAx val="263476920"/>
        <c:crosses val="autoZero"/>
        <c:crossBetween val="between"/>
        <c:dispUnits>
          <c:builtInUnit val="billions"/>
        </c:dispUnits>
      </c:valAx>
      <c:valAx>
        <c:axId val="263476136"/>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r>
                  <a:rPr lang="en-US"/>
                  <a:t>Performance</a:t>
                </a:r>
              </a:p>
            </c:rich>
          </c:tx>
          <c:overlay val="0"/>
          <c:spPr>
            <a:noFill/>
            <a:ln>
              <a:noFill/>
            </a:ln>
            <a:effectLst/>
          </c:sp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crossAx val="263476528"/>
        <c:crosses val="max"/>
        <c:crossBetween val="midCat"/>
      </c:valAx>
      <c:valAx>
        <c:axId val="263476528"/>
        <c:scaling>
          <c:orientation val="minMax"/>
        </c:scaling>
        <c:delete val="1"/>
        <c:axPos val="b"/>
        <c:majorTickMark val="out"/>
        <c:minorTickMark val="none"/>
        <c:tickLblPos val="nextTo"/>
        <c:crossAx val="26347613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showDLblsOverMax val="0"/>
  </c:chart>
  <c:spPr>
    <a:solidFill>
      <a:schemeClr val="lt1"/>
    </a:solidFill>
    <a:ln w="25400" cap="flat" cmpd="sng" algn="ctr">
      <a:solidFill>
        <a:schemeClr val="dk1"/>
      </a:solidFill>
      <a:prstDash val="solid"/>
      <a:round/>
    </a:ln>
    <a:effectLst/>
  </c:spPr>
  <c:txPr>
    <a:bodyPr/>
    <a:lstStyle/>
    <a:p>
      <a:pPr>
        <a:defRPr>
          <a:solidFill>
            <a:schemeClr val="dk1"/>
          </a:solidFill>
          <a:latin typeface="Tahoma" panose="020B0604030504040204" pitchFamily="34" charset="0"/>
          <a:ea typeface="Tahoma" panose="020B0604030504040204" pitchFamily="34" charset="0"/>
          <a:cs typeface="Tahoma" panose="020B0604030504040204" pitchFamily="34" charset="0"/>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374" cy="4532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100" y="0"/>
            <a:ext cx="3067374" cy="453256"/>
          </a:xfrm>
          <a:prstGeom prst="rect">
            <a:avLst/>
          </a:prstGeom>
        </p:spPr>
        <p:txBody>
          <a:bodyPr vert="horz" lIns="91440" tIns="45720" rIns="91440" bIns="45720" rtlCol="0"/>
          <a:lstStyle>
            <a:lvl1pPr algn="r">
              <a:defRPr sz="1200"/>
            </a:lvl1pPr>
          </a:lstStyle>
          <a:p>
            <a:fld id="{1CF4E1C1-3163-44D8-A2C2-71FD151B04E6}" type="datetimeFigureOut">
              <a:rPr lang="en-US" smtClean="0"/>
              <a:t>26-Sep-23</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349" y="4344471"/>
            <a:ext cx="5660378" cy="355512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4858"/>
            <a:ext cx="3067374" cy="45325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100" y="8574858"/>
            <a:ext cx="3067374" cy="453256"/>
          </a:xfrm>
          <a:prstGeom prst="rect">
            <a:avLst/>
          </a:prstGeom>
        </p:spPr>
        <p:txBody>
          <a:bodyPr vert="horz" lIns="91440" tIns="45720" rIns="91440" bIns="45720" rtlCol="0" anchor="b"/>
          <a:lstStyle>
            <a:lvl1pPr algn="r">
              <a:defRPr sz="1200"/>
            </a:lvl1pPr>
          </a:lstStyle>
          <a:p>
            <a:fld id="{4A2CFA12-AC17-4140-A4F1-7B9CB4DA3A25}" type="slidenum">
              <a:rPr lang="en-US" smtClean="0"/>
              <a:t>‹#›</a:t>
            </a:fld>
            <a:endParaRPr lang="en-US"/>
          </a:p>
        </p:txBody>
      </p:sp>
    </p:spTree>
    <p:extLst>
      <p:ext uri="{BB962C8B-B14F-4D97-AF65-F5344CB8AC3E}">
        <p14:creationId xmlns:p14="http://schemas.microsoft.com/office/powerpoint/2010/main" val="2971836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2CFA12-AC17-4140-A4F1-7B9CB4DA3A25}" type="slidenum">
              <a:rPr lang="en-US" smtClean="0"/>
              <a:t>1</a:t>
            </a:fld>
            <a:endParaRPr lang="en-US"/>
          </a:p>
        </p:txBody>
      </p:sp>
    </p:spTree>
    <p:extLst>
      <p:ext uri="{BB962C8B-B14F-4D97-AF65-F5344CB8AC3E}">
        <p14:creationId xmlns:p14="http://schemas.microsoft.com/office/powerpoint/2010/main" val="3028781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19EF2A-AEBB-4BC9-97CC-BE61510B557E}" type="datetime1">
              <a:rPr lang="en-US" smtClean="0"/>
              <a:t>26-Sep-23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283014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5665C-B26B-4FD4-8EC6-BC7C6B90EB10}" type="datetime1">
              <a:rPr lang="en-US" smtClean="0"/>
              <a:t>26-Sep-23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467044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6840A2-4662-4133-9EF1-F9BF8CC79FF2}" type="datetime1">
              <a:rPr lang="en-US" smtClean="0"/>
              <a:t>26-Sep-23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3624854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462657-D45A-4416-8CA8-C8883F47C54E}"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395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644D3B-A9FC-4D0B-A1C9-5D58574571F3}"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95669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67EB08-C032-47B0-A6B8-38658F2AB2B2}"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5323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1EBAF4-DBB2-4DB3-B47A-24024A8E6CDA}"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91289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5ED57D-3B96-4D2C-BE4A-89ACD6B3732D}" type="datetime1">
              <a:rPr lang="en-US" smtClean="0">
                <a:solidFill>
                  <a:prstClr val="black">
                    <a:tint val="75000"/>
                  </a:prstClr>
                </a:solidFill>
              </a:rPr>
              <a:t>26-Sep-23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01107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B2D192-864B-42DC-BB00-2F2A77F07DCE}" type="datetime1">
              <a:rPr lang="en-US" smtClean="0">
                <a:solidFill>
                  <a:prstClr val="black">
                    <a:tint val="75000"/>
                  </a:prstClr>
                </a:solidFill>
              </a:rPr>
              <a:t>26-Sep-23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770583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0FD911-5A4E-4A43-ABAE-B4782740E4CF}" type="datetime1">
              <a:rPr lang="en-US" smtClean="0">
                <a:solidFill>
                  <a:prstClr val="black">
                    <a:tint val="75000"/>
                  </a:prstClr>
                </a:solidFill>
              </a:rPr>
              <a:t>26-Sep-23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59204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B3C69B-5601-443B-836C-1E3C47CC23CE}"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530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6A5FF2-DA74-46AB-A8CB-35C2D92C1C74}" type="datetime1">
              <a:rPr lang="en-US" smtClean="0"/>
              <a:t>26-Sep-23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1245527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CAB38-F5AD-400C-B35B-69A25BB9732D}"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165978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8847C0-15A4-4E1E-824F-50E4205CCC24}"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889295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C1DA2B-BC7F-4193-97DC-0A782CF08B89}"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98643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49E4C7-3B6A-4E79-9451-F2A4E8002046}"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502814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9AD4A8-DFCE-4D87-9B17-D2A25A9FC718}"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240400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6AF135-DEC1-4A44-B420-66D53A6EC83C}"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390429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347577-5E7C-4F3E-9FE5-9DB2CA44806C}"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72831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C65663-0A7D-4D4D-BF66-838E2A045F07}" type="datetime1">
              <a:rPr lang="en-US" smtClean="0">
                <a:solidFill>
                  <a:prstClr val="black">
                    <a:tint val="75000"/>
                  </a:prstClr>
                </a:solidFill>
              </a:rPr>
              <a:t>26-Sep-23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38926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BCD32D-318F-4476-8B94-DA1809587F47}" type="datetime1">
              <a:rPr lang="en-US" smtClean="0">
                <a:solidFill>
                  <a:prstClr val="black">
                    <a:tint val="75000"/>
                  </a:prstClr>
                </a:solidFill>
              </a:rPr>
              <a:t>26-Sep-23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818950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7D6B9-F538-4AAA-B15A-B61537DFADD4}" type="datetime1">
              <a:rPr lang="en-US" smtClean="0">
                <a:solidFill>
                  <a:prstClr val="black">
                    <a:tint val="75000"/>
                  </a:prstClr>
                </a:solidFill>
              </a:rPr>
              <a:t>26-Sep-23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60871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7DD3C8-CD20-49E0-9CFD-6D27F946D0E9}" type="datetime1">
              <a:rPr lang="en-US" smtClean="0"/>
              <a:t>26-Sep-23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26864273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17959-7131-4A73-9DC5-EE5DA862CF4C}"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041947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E06F24-FF00-46FD-96D3-8B07E6CA8D08}"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08184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50C59F-3301-4906-9537-2792ECAD5F35}"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751222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E9AD0-A3E7-46DE-9145-DD574D3E22F7}"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97118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A261BD-D35E-4686-80C6-229A2031F150}"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301178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8B3B05-50F1-4E62-BBE7-EBD05AF426A8}"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67334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9DC19B-3D32-4FF2-9055-9E09E3C40445}"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48706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FE8D54-C803-4BAA-8B3E-2C4ED0A43216}"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41043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DD9356-3C1D-41EE-89F4-8BAC6988AD6D}" type="datetime1">
              <a:rPr lang="en-US" smtClean="0">
                <a:solidFill>
                  <a:prstClr val="black">
                    <a:tint val="75000"/>
                  </a:prstClr>
                </a:solidFill>
              </a:rPr>
              <a:t>26-Sep-23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475389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EDF1A5-145A-4073-B9C7-C321C2A4807B}" type="datetime1">
              <a:rPr lang="en-US" smtClean="0">
                <a:solidFill>
                  <a:prstClr val="black">
                    <a:tint val="75000"/>
                  </a:prstClr>
                </a:solidFill>
              </a:rPr>
              <a:t>26-Sep-23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9314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A9E075-84EB-4FA7-9F18-16384D95888D}" type="datetime1">
              <a:rPr lang="en-US" smtClean="0"/>
              <a:t>26-Sep-23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6436782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84A388-3EF5-48D9-BE18-60150003B9D3}" type="datetime1">
              <a:rPr lang="en-US" smtClean="0">
                <a:solidFill>
                  <a:prstClr val="black">
                    <a:tint val="75000"/>
                  </a:prstClr>
                </a:solidFill>
              </a:rPr>
              <a:t>26-Sep-23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517722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92E2D-1D5F-4CE3-9C81-7F137BD4ACB5}"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9655612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AC71A-1765-49DA-831B-D914ECBB7CC4}" type="datetime1">
              <a:rPr lang="en-US" smtClean="0">
                <a:solidFill>
                  <a:prstClr val="black">
                    <a:tint val="75000"/>
                  </a:prstClr>
                </a:solidFill>
              </a:rPr>
              <a:t>26-Sep-23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432105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D36000-28CB-4D89-B0AA-45BE2F1631C2}"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13643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863CA6-275C-4056-970D-49F8B6FCBF61}"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927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C2847B-C405-428A-B052-914784B5214F}" type="datetime1">
              <a:rPr lang="en-US" smtClean="0"/>
              <a:t>26-Sep-23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3190467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AB77D-4C2C-411B-9074-FB42C7A76FF5}" type="datetime1">
              <a:rPr lang="en-US" smtClean="0"/>
              <a:t>26-Sep-23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278391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6160C-7D1A-4726-AD9E-7D43AEAC3B36}" type="datetime1">
              <a:rPr lang="en-US" smtClean="0"/>
              <a:t>26-Sep-23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3068279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193BA-A369-420D-9C4D-C1BB721AA946}" type="datetime1">
              <a:rPr lang="en-US" smtClean="0"/>
              <a:t>26-Sep-23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2229666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EE9F0C-7C9D-4B92-8BCD-FB1BFB5CB634}" type="datetime1">
              <a:rPr lang="en-US" smtClean="0"/>
              <a:t>26-Sep-23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8F23D-C49D-48F2-A087-B3E67022C9BA}" type="slidenum">
              <a:rPr lang="en-US" smtClean="0"/>
              <a:t>‹#›</a:t>
            </a:fld>
            <a:endParaRPr lang="en-US"/>
          </a:p>
        </p:txBody>
      </p:sp>
    </p:spTree>
    <p:extLst>
      <p:ext uri="{BB962C8B-B14F-4D97-AF65-F5344CB8AC3E}">
        <p14:creationId xmlns:p14="http://schemas.microsoft.com/office/powerpoint/2010/main" val="2706267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F9849B-E85B-45A3-8BD7-DBA224D8431B}" type="datetime1">
              <a:rPr lang="en-US" smtClean="0"/>
              <a:t>26-Sep-23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8F23D-C49D-48F2-A087-B3E67022C9BA}" type="slidenum">
              <a:rPr lang="en-US" smtClean="0"/>
              <a:t>‹#›</a:t>
            </a:fld>
            <a:endParaRPr lang="en-US"/>
          </a:p>
        </p:txBody>
      </p:sp>
    </p:spTree>
    <p:extLst>
      <p:ext uri="{BB962C8B-B14F-4D97-AF65-F5344CB8AC3E}">
        <p14:creationId xmlns:p14="http://schemas.microsoft.com/office/powerpoint/2010/main" val="1559560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EA0DA198-E782-4897-8738-487A0613BA67}"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D57F1E4F-1CFF-5643-939E-217C01CDF56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2213965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98B66371-A650-4F56-9A21-3B5545000F89}"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D57F1E4F-1CFF-5643-939E-217C01CDF56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37428542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F7C0BB95-9088-4783-863E-DCBF1149EC22}" type="datetime1">
              <a:rPr lang="en-US" smtClean="0">
                <a:solidFill>
                  <a:prstClr val="black">
                    <a:tint val="75000"/>
                  </a:prstClr>
                </a:solidFill>
              </a:rPr>
              <a:t>26-Sep-23</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D57F1E4F-1CFF-5643-939E-217C01CDF56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274530067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80" y="7155"/>
            <a:ext cx="8596668" cy="1320800"/>
          </a:xfrm>
        </p:spPr>
        <p:txBody>
          <a:bodyPr>
            <a:normAutofit/>
          </a:bodyPr>
          <a:lstStyle/>
          <a:p>
            <a:pPr algn="ctr"/>
            <a:r>
              <a:rPr lang="en-US" dirty="0">
                <a:latin typeface="Arial Narrow" panose="020B0606020202030204" pitchFamily="34" charset="0"/>
              </a:rPr>
              <a:t/>
            </a:r>
            <a:br>
              <a:rPr lang="en-US" dirty="0">
                <a:latin typeface="Arial Narrow" panose="020B0606020202030204" pitchFamily="34" charset="0"/>
              </a:rPr>
            </a:br>
            <a:endParaRPr lang="en-US" dirty="0">
              <a:latin typeface="Arial Narrow" panose="020B0606020202030204" pitchFamily="34" charset="0"/>
            </a:endParaRPr>
          </a:p>
        </p:txBody>
      </p:sp>
      <p:sp>
        <p:nvSpPr>
          <p:cNvPr id="3" name="Content Placeholder 2"/>
          <p:cNvSpPr>
            <a:spLocks noGrp="1"/>
          </p:cNvSpPr>
          <p:nvPr>
            <p:ph idx="1"/>
          </p:nvPr>
        </p:nvSpPr>
        <p:spPr>
          <a:xfrm>
            <a:off x="0" y="2910625"/>
            <a:ext cx="12192000" cy="3947375"/>
          </a:xfrm>
        </p:spPr>
        <p:txBody>
          <a:bodyPr>
            <a:normAutofit fontScale="25000" lnSpcReduction="20000"/>
          </a:bodyPr>
          <a:lstStyle/>
          <a:p>
            <a:pPr marL="0" indent="0" algn="ctr">
              <a:buNone/>
            </a:pPr>
            <a:endParaRPr lang="en-GB" sz="5100" b="1" dirty="0" smtClean="0">
              <a:latin typeface="Arial Narrow" panose="020B0606020202030204" pitchFamily="34" charset="0"/>
            </a:endParaRPr>
          </a:p>
          <a:p>
            <a:pPr marL="0" indent="0" algn="ctr">
              <a:lnSpc>
                <a:spcPct val="170000"/>
              </a:lnSpc>
              <a:buNone/>
            </a:pPr>
            <a:endParaRPr lang="en-GB" sz="12800" b="1" dirty="0" smtClean="0">
              <a:solidFill>
                <a:srgbClr val="FF0000"/>
              </a:solidFill>
              <a:latin typeface="Arial Rounded MT Bold" panose="020F0704030504030204" pitchFamily="34" charset="0"/>
            </a:endParaRPr>
          </a:p>
          <a:p>
            <a:pPr marL="0" indent="0" algn="ctr">
              <a:lnSpc>
                <a:spcPct val="170000"/>
              </a:lnSpc>
              <a:buNone/>
            </a:pPr>
            <a:r>
              <a:rPr lang="en-GB" sz="12800" b="1" i="1" dirty="0" smtClean="0">
                <a:solidFill>
                  <a:srgbClr val="FF0000"/>
                </a:solidFill>
                <a:latin typeface="Arial Rounded MT Bold" panose="020F0704030504030204" pitchFamily="34" charset="0"/>
              </a:rPr>
              <a:t>PRESENTED BY </a:t>
            </a:r>
          </a:p>
          <a:p>
            <a:pPr marL="0" indent="0" algn="ctr">
              <a:buNone/>
            </a:pPr>
            <a:r>
              <a:rPr lang="en-GB" sz="11200" b="1" dirty="0" smtClean="0">
                <a:solidFill>
                  <a:srgbClr val="002060"/>
                </a:solidFill>
                <a:latin typeface="Arial Rounded MT Bold" panose="020F0704030504030204" pitchFamily="34" charset="0"/>
              </a:rPr>
              <a:t>OFFICE OF THE STATE AUDITOR-GENERAL, UYO</a:t>
            </a:r>
          </a:p>
          <a:p>
            <a:pPr marL="0" indent="0" algn="ctr">
              <a:buNone/>
            </a:pPr>
            <a:r>
              <a:rPr lang="en-GB" sz="11200" b="1" dirty="0">
                <a:solidFill>
                  <a:srgbClr val="002060"/>
                </a:solidFill>
                <a:latin typeface="Arial Rounded MT Bold" panose="020F0704030504030204" pitchFamily="34" charset="0"/>
              </a:rPr>
              <a:t>AKWA IBOM STATE </a:t>
            </a:r>
          </a:p>
          <a:p>
            <a:pPr marL="0" indent="0" algn="ctr">
              <a:buNone/>
            </a:pPr>
            <a:r>
              <a:rPr lang="en-GB" sz="9600" b="1" dirty="0" smtClean="0">
                <a:solidFill>
                  <a:srgbClr val="C00000"/>
                </a:solidFill>
                <a:latin typeface="Arial Rounded MT Bold" panose="020F0704030504030204" pitchFamily="34" charset="0"/>
              </a:rPr>
              <a:t>                                                      </a:t>
            </a:r>
          </a:p>
          <a:p>
            <a:pPr marL="0" indent="0" algn="ctr">
              <a:buNone/>
            </a:pPr>
            <a:r>
              <a:rPr lang="en-GB" sz="9600" b="1" dirty="0">
                <a:solidFill>
                  <a:srgbClr val="C00000"/>
                </a:solidFill>
                <a:latin typeface="Arial Rounded MT Bold" panose="020F0704030504030204" pitchFamily="34" charset="0"/>
              </a:rPr>
              <a:t>	</a:t>
            </a:r>
            <a:r>
              <a:rPr lang="en-GB" sz="9600" b="1" dirty="0" smtClean="0">
                <a:solidFill>
                  <a:srgbClr val="C00000"/>
                </a:solidFill>
                <a:latin typeface="Arial Rounded MT Bold" panose="020F0704030504030204" pitchFamily="34" charset="0"/>
              </a:rPr>
              <a:t>							SEPTEMBER, 2023</a:t>
            </a:r>
            <a:endParaRPr lang="en-GB" sz="12800" b="1" dirty="0" smtClean="0">
              <a:latin typeface="Algerian" panose="04020705040A02060702" pitchFamily="82" charset="0"/>
            </a:endParaRPr>
          </a:p>
          <a:p>
            <a:pPr marL="0" indent="0" algn="ctr">
              <a:buNone/>
            </a:pPr>
            <a:r>
              <a:rPr lang="en-GB" sz="12800" b="1" dirty="0" smtClean="0">
                <a:latin typeface="Algerian" panose="04020705040A02060702" pitchFamily="82" charset="0"/>
              </a:rPr>
              <a:t>                                                                                             </a:t>
            </a:r>
            <a:endParaRPr lang="en-US" sz="12800" b="1" dirty="0" smtClean="0">
              <a:solidFill>
                <a:srgbClr val="002060"/>
              </a:solidFill>
              <a:latin typeface="Arial Rounded MT Bold" panose="020F0704030504030204" pitchFamily="34" charset="0"/>
            </a:endParaRPr>
          </a:p>
          <a:p>
            <a:pPr marL="0" indent="0" algn="ctr">
              <a:buNone/>
            </a:pPr>
            <a:r>
              <a:rPr lang="en-GB" sz="5400" b="1" dirty="0">
                <a:latin typeface="Algerian" panose="04020705040A02060702" pitchFamily="82" charset="0"/>
              </a:rPr>
              <a:t>	</a:t>
            </a:r>
            <a:r>
              <a:rPr lang="en-GB" sz="1400" b="1" dirty="0">
                <a:latin typeface="Arial Rounded MT Bold" panose="020F0704030504030204" pitchFamily="34" charset="0"/>
              </a:rPr>
              <a:t>					</a:t>
            </a:r>
            <a:r>
              <a:rPr lang="en-GB" sz="800" b="1" dirty="0">
                <a:latin typeface="Arial Rounded MT Bold" panose="020F0704030504030204" pitchFamily="34" charset="0"/>
              </a:rPr>
              <a:t>	                                                     </a:t>
            </a:r>
            <a:r>
              <a:rPr lang="en-GB" sz="200" b="1" dirty="0">
                <a:latin typeface="Algerian" panose="04020705040A02060702" pitchFamily="82" charset="0"/>
              </a:rPr>
              <a:t>ARISE 	</a:t>
            </a:r>
            <a:r>
              <a:rPr lang="en-GB" sz="800" b="1" dirty="0">
                <a:latin typeface="Arial Rounded MT Bold" panose="020F0704030504030204" pitchFamily="34" charset="0"/>
              </a:rPr>
              <a:t>										</a:t>
            </a:r>
            <a:r>
              <a:rPr lang="en-GB" sz="100" b="1" dirty="0">
                <a:latin typeface="Arial Rounded MT Bold" panose="020F0704030504030204" pitchFamily="34" charset="0"/>
              </a:rPr>
              <a:t>	             			</a:t>
            </a:r>
            <a:endParaRPr lang="en-US" dirty="0"/>
          </a:p>
        </p:txBody>
      </p:sp>
      <p:pic>
        <p:nvPicPr>
          <p:cNvPr id="102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5487" y="122834"/>
            <a:ext cx="2434106" cy="2406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ChangeArrowheads="1"/>
          </p:cNvSpPr>
          <p:nvPr/>
        </p:nvSpPr>
        <p:spPr bwMode="auto">
          <a:xfrm>
            <a:off x="0" y="2644569"/>
            <a:ext cx="12192000" cy="1231106"/>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wrap="square" anchor="ctr">
            <a:spAutoFit/>
          </a:bodyPr>
          <a:lstStyle/>
          <a:p>
            <a:pPr algn="ctr">
              <a:defRPr/>
            </a:pPr>
            <a:endParaRPr lang="en-GB" sz="1000" b="1" dirty="0" smtClean="0">
              <a:solidFill>
                <a:srgbClr val="002060"/>
              </a:solidFill>
              <a:latin typeface="Arial Rounded MT Bold" panose="020F0704030504030204" pitchFamily="34" charset="0"/>
            </a:endParaRPr>
          </a:p>
          <a:p>
            <a:pPr algn="ctr">
              <a:defRPr/>
            </a:pPr>
            <a:r>
              <a:rPr lang="en-GB" sz="3600" b="1" dirty="0" smtClean="0">
                <a:solidFill>
                  <a:prstClr val="white"/>
                </a:solidFill>
                <a:latin typeface="Arial Rounded MT Bold" panose="020F0704030504030204" pitchFamily="34" charset="0"/>
              </a:rPr>
              <a:t>2022 CITIZENS' </a:t>
            </a:r>
            <a:r>
              <a:rPr lang="en-GB" sz="3600" b="1" dirty="0">
                <a:solidFill>
                  <a:prstClr val="white"/>
                </a:solidFill>
                <a:latin typeface="Arial Rounded MT Bold" panose="020F0704030504030204" pitchFamily="34" charset="0"/>
              </a:rPr>
              <a:t>ACCOUNTABILITY REPORT</a:t>
            </a:r>
            <a:endParaRPr lang="en-US" sz="3600" b="1" dirty="0">
              <a:solidFill>
                <a:prstClr val="white"/>
              </a:solidFill>
              <a:latin typeface="Arial Rounded MT Bold" panose="020F0704030504030204" pitchFamily="34" charset="0"/>
            </a:endParaRPr>
          </a:p>
          <a:p>
            <a:pPr algn="ctr">
              <a:defRPr/>
            </a:pPr>
            <a:endParaRPr lang="en-US" sz="2800" dirty="0">
              <a:ln>
                <a:solidFill>
                  <a:srgbClr val="FFFFFF"/>
                </a:solidFill>
              </a:ln>
              <a:solidFill>
                <a:srgbClr val="FFFFFF"/>
              </a:solidFill>
              <a:latin typeface="Arial Rounded MT Bold"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C88F23D-C49D-48F2-A087-B3E67022C9BA}" type="slidenum">
              <a:rPr lang="en-US" smtClean="0"/>
              <a:t>1</a:t>
            </a:fld>
            <a:endParaRPr lang="en-US" dirty="0"/>
          </a:p>
        </p:txBody>
      </p:sp>
      <p:sp>
        <p:nvSpPr>
          <p:cNvPr id="6" name="AutoShape 2" descr="Akwa Ibom State Govern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4"/>
          <a:stretch>
            <a:fillRect/>
          </a:stretch>
        </p:blipFill>
        <p:spPr>
          <a:xfrm>
            <a:off x="888641" y="5403278"/>
            <a:ext cx="3335627" cy="1422527"/>
          </a:xfrm>
          <a:prstGeom prst="rect">
            <a:avLst/>
          </a:prstGeom>
        </p:spPr>
      </p:pic>
    </p:spTree>
    <p:extLst>
      <p:ext uri="{BB962C8B-B14F-4D97-AF65-F5344CB8AC3E}">
        <p14:creationId xmlns:p14="http://schemas.microsoft.com/office/powerpoint/2010/main" val="2659926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83" y="161365"/>
            <a:ext cx="10515600" cy="242048"/>
          </a:xfrm>
        </p:spPr>
        <p:txBody>
          <a:bodyPr>
            <a:normAutofit fontScale="90000"/>
          </a:bodyPr>
          <a:lstStyle/>
          <a:p>
            <a:pPr lvl="0"/>
            <a:r>
              <a:rPr lang="en-US" dirty="0"/>
              <a:t> </a:t>
            </a:r>
            <a:r>
              <a:rPr lang="en-US" dirty="0" smtClean="0"/>
              <a:t/>
            </a:r>
            <a:br>
              <a:rPr lang="en-US" dirty="0" smtClean="0"/>
            </a:br>
            <a:r>
              <a:rPr lang="en-US" sz="2700" b="1" dirty="0" smtClean="0">
                <a:solidFill>
                  <a:srgbClr val="00B050"/>
                </a:solidFill>
                <a:latin typeface="Arial Narrow" panose="020B0606020202030204" pitchFamily="34" charset="0"/>
              </a:rPr>
              <a:t>Section 2:  </a:t>
            </a:r>
            <a:r>
              <a:rPr lang="en-GB" sz="2700" b="1" dirty="0" smtClean="0">
                <a:solidFill>
                  <a:srgbClr val="00B050"/>
                </a:solidFill>
                <a:latin typeface="Arial Narrow" panose="020B0606020202030204" pitchFamily="34" charset="0"/>
              </a:rPr>
              <a:t>Revenue </a:t>
            </a:r>
            <a:r>
              <a:rPr lang="en-GB" sz="2700" b="1" dirty="0">
                <a:solidFill>
                  <a:srgbClr val="00B050"/>
                </a:solidFill>
                <a:latin typeface="Arial Narrow" panose="020B0606020202030204" pitchFamily="34" charset="0"/>
              </a:rPr>
              <a:t>Outturn</a:t>
            </a:r>
            <a:r>
              <a:rPr lang="en-US" sz="2700" b="1" dirty="0">
                <a:latin typeface="Arial Narrow" panose="020B0606020202030204" pitchFamily="34" charset="0"/>
              </a:rPr>
              <a:t/>
            </a:r>
            <a:br>
              <a:rPr lang="en-US" sz="2700" b="1" dirty="0">
                <a:latin typeface="Arial Narrow" panose="020B0606020202030204" pitchFamily="34" charset="0"/>
              </a:rPr>
            </a:br>
            <a:r>
              <a:rPr lang="en-US" sz="2700" dirty="0">
                <a:latin typeface="Arial Narrow" panose="020B0606020202030204" pitchFamily="34" charset="0"/>
              </a:rPr>
              <a:t/>
            </a:r>
            <a:br>
              <a:rPr lang="en-US" sz="2700" dirty="0">
                <a:latin typeface="Arial Narrow" panose="020B0606020202030204" pitchFamily="34" charset="0"/>
              </a:rPr>
            </a:br>
            <a:endParaRPr lang="en-US" sz="2700" dirty="0">
              <a:latin typeface="Arial Narrow" panose="020B0606020202030204" pitchFamily="34" charset="0"/>
            </a:endParaRPr>
          </a:p>
        </p:txBody>
      </p:sp>
      <p:sp>
        <p:nvSpPr>
          <p:cNvPr id="6" name="Content Placeholder 2"/>
          <p:cNvSpPr>
            <a:spLocks noGrp="1"/>
          </p:cNvSpPr>
          <p:nvPr>
            <p:ph idx="1"/>
          </p:nvPr>
        </p:nvSpPr>
        <p:spPr>
          <a:xfrm>
            <a:off x="838200" y="528638"/>
            <a:ext cx="10515600" cy="5648325"/>
          </a:xfrm>
        </p:spPr>
        <p:txBody>
          <a:bodyPr>
            <a:noAutofit/>
          </a:bodyPr>
          <a:lstStyle/>
          <a:p>
            <a:pPr marL="0" indent="0" algn="just">
              <a:buNone/>
            </a:pPr>
            <a:r>
              <a:rPr lang="en-US" sz="2250" dirty="0">
                <a:latin typeface="Arial Narrow" panose="020B0606020202030204" pitchFamily="34" charset="0"/>
              </a:rPr>
              <a:t>The total IGR performance for </a:t>
            </a:r>
            <a:r>
              <a:rPr lang="en-US" sz="2250" dirty="0" smtClean="0">
                <a:latin typeface="Arial Narrow" panose="020B0606020202030204" pitchFamily="34" charset="0"/>
              </a:rPr>
              <a:t>2022 </a:t>
            </a:r>
            <a:r>
              <a:rPr lang="en-US" sz="2250" dirty="0">
                <a:latin typeface="Arial Narrow" panose="020B0606020202030204" pitchFamily="34" charset="0"/>
              </a:rPr>
              <a:t>fiscal year was about </a:t>
            </a:r>
            <a:r>
              <a:rPr lang="en-US" sz="2250" dirty="0" smtClean="0">
                <a:latin typeface="Arial Narrow" panose="020B0606020202030204" pitchFamily="34" charset="0"/>
              </a:rPr>
              <a:t>76.2% </a:t>
            </a:r>
            <a:r>
              <a:rPr lang="en-US" sz="2250" dirty="0">
                <a:latin typeface="Arial Narrow" panose="020B0606020202030204" pitchFamily="34" charset="0"/>
              </a:rPr>
              <a:t>as shown in Table 2. The IGR had two broad components, namely, Tax Revenue, and Non-tax Revenue sources. Revenue outturns from tax source was </a:t>
            </a:r>
            <a:r>
              <a:rPr lang="en-US" sz="2250" dirty="0" smtClean="0">
                <a:latin typeface="Arial Narrow" panose="020B0606020202030204" pitchFamily="34" charset="0"/>
              </a:rPr>
              <a:t>N28.3billion </a:t>
            </a:r>
            <a:r>
              <a:rPr lang="en-US" sz="2250" dirty="0">
                <a:latin typeface="Arial Narrow" panose="020B0606020202030204" pitchFamily="34" charset="0"/>
              </a:rPr>
              <a:t>while such from Non-tax sources </a:t>
            </a:r>
            <a:r>
              <a:rPr lang="en-US" sz="2250" dirty="0" smtClean="0">
                <a:latin typeface="Arial Narrow" panose="020B0606020202030204" pitchFamily="34" charset="0"/>
              </a:rPr>
              <a:t>totaled N5.1billion</a:t>
            </a:r>
            <a:r>
              <a:rPr lang="en-US" sz="2250" dirty="0">
                <a:latin typeface="Arial Narrow" panose="020B0606020202030204" pitchFamily="34" charset="0"/>
              </a:rPr>
              <a:t>, which translated into </a:t>
            </a:r>
            <a:r>
              <a:rPr lang="en-US" sz="2250" dirty="0" smtClean="0">
                <a:latin typeface="Arial Narrow" panose="020B0606020202030204" pitchFamily="34" charset="0"/>
              </a:rPr>
              <a:t>81.8% </a:t>
            </a:r>
            <a:r>
              <a:rPr lang="en-US" sz="2250" dirty="0">
                <a:latin typeface="Arial Narrow" panose="020B0606020202030204" pitchFamily="34" charset="0"/>
              </a:rPr>
              <a:t>and </a:t>
            </a:r>
            <a:r>
              <a:rPr lang="en-US" sz="2250" dirty="0" smtClean="0">
                <a:latin typeface="Arial Narrow" panose="020B0606020202030204" pitchFamily="34" charset="0"/>
              </a:rPr>
              <a:t>55.3% </a:t>
            </a:r>
            <a:r>
              <a:rPr lang="en-US" sz="2250" dirty="0">
                <a:latin typeface="Arial Narrow" panose="020B0606020202030204" pitchFamily="34" charset="0"/>
              </a:rPr>
              <a:t>performances respectively. This shows that tax revenue is very crucial in the revenue outturn of the state. A further break down of the revenue performance in respect of ten (10) top revenue generating agencies in the state for that year is contained in Table 3. </a:t>
            </a:r>
          </a:p>
          <a:p>
            <a:pPr marL="0" indent="0" algn="just">
              <a:buNone/>
            </a:pPr>
            <a:r>
              <a:rPr lang="en-US" sz="2250" dirty="0">
                <a:latin typeface="Arial Narrow" panose="020B0606020202030204" pitchFamily="34" charset="0"/>
              </a:rPr>
              <a:t>Table 3 shows that the State Internal Revenue Service was the highest revenue generating entity in </a:t>
            </a:r>
            <a:r>
              <a:rPr lang="en-US" sz="2250" dirty="0" smtClean="0">
                <a:latin typeface="Arial Narrow" panose="020B0606020202030204" pitchFamily="34" charset="0"/>
              </a:rPr>
              <a:t>2022. </a:t>
            </a:r>
            <a:r>
              <a:rPr lang="en-US" sz="2250" dirty="0">
                <a:latin typeface="Arial Narrow" panose="020B0606020202030204" pitchFamily="34" charset="0"/>
              </a:rPr>
              <a:t>With a budgeted revenue of </a:t>
            </a:r>
            <a:r>
              <a:rPr lang="en-US" sz="2250" dirty="0" smtClean="0">
                <a:latin typeface="Arial Narrow" panose="020B0606020202030204" pitchFamily="34" charset="0"/>
              </a:rPr>
              <a:t>N36.0 </a:t>
            </a:r>
            <a:r>
              <a:rPr lang="en-US" sz="2250" dirty="0">
                <a:latin typeface="Arial Narrow" panose="020B0606020202030204" pitchFamily="34" charset="0"/>
              </a:rPr>
              <a:t>billion, the entity realized </a:t>
            </a:r>
            <a:r>
              <a:rPr lang="en-US" sz="2250" dirty="0" smtClean="0">
                <a:latin typeface="Arial Narrow" panose="020B0606020202030204" pitchFamily="34" charset="0"/>
              </a:rPr>
              <a:t>N28.9 </a:t>
            </a:r>
            <a:r>
              <a:rPr lang="en-US" sz="2250" dirty="0">
                <a:latin typeface="Arial Narrow" panose="020B0606020202030204" pitchFamily="34" charset="0"/>
              </a:rPr>
              <a:t>billion, which was an outturn of about </a:t>
            </a:r>
            <a:r>
              <a:rPr lang="en-US" sz="2250" dirty="0" smtClean="0">
                <a:latin typeface="Arial Narrow" panose="020B0606020202030204" pitchFamily="34" charset="0"/>
              </a:rPr>
              <a:t>80.4%, </a:t>
            </a:r>
            <a:r>
              <a:rPr lang="en-US" sz="2250" dirty="0">
                <a:latin typeface="Arial Narrow" panose="020B0606020202030204" pitchFamily="34" charset="0"/>
              </a:rPr>
              <a:t>as </a:t>
            </a:r>
            <a:r>
              <a:rPr lang="en-US" sz="2250" dirty="0" smtClean="0">
                <a:latin typeface="Arial Narrow" panose="020B0606020202030204" pitchFamily="34" charset="0"/>
              </a:rPr>
              <a:t>contained in Table 3. </a:t>
            </a:r>
            <a:r>
              <a:rPr lang="en-US" sz="2250" dirty="0">
                <a:latin typeface="Arial Narrow" panose="020B0606020202030204" pitchFamily="34" charset="0"/>
              </a:rPr>
              <a:t>Following the Internal Revenue Service </a:t>
            </a:r>
            <a:r>
              <a:rPr lang="en-US" sz="2250" dirty="0" smtClean="0">
                <a:latin typeface="Arial Narrow" panose="020B0606020202030204" pitchFamily="34" charset="0"/>
              </a:rPr>
              <a:t>was </a:t>
            </a:r>
            <a:r>
              <a:rPr lang="en-US" sz="2250" dirty="0">
                <a:latin typeface="Arial Narrow" panose="020B0606020202030204" pitchFamily="34" charset="0"/>
              </a:rPr>
              <a:t>the </a:t>
            </a:r>
            <a:r>
              <a:rPr lang="en-US" sz="2250" dirty="0" err="1">
                <a:latin typeface="Arial Narrow" panose="020B0606020202030204" pitchFamily="34" charset="0"/>
              </a:rPr>
              <a:t>Akwa</a:t>
            </a:r>
            <a:r>
              <a:rPr lang="en-US" sz="2250" dirty="0">
                <a:latin typeface="Arial Narrow" panose="020B0606020202030204" pitchFamily="34" charset="0"/>
              </a:rPr>
              <a:t> </a:t>
            </a:r>
            <a:r>
              <a:rPr lang="en-US" sz="2250" dirty="0" err="1">
                <a:latin typeface="Arial Narrow" panose="020B0606020202030204" pitchFamily="34" charset="0"/>
              </a:rPr>
              <a:t>Ibom</a:t>
            </a:r>
            <a:r>
              <a:rPr lang="en-US" sz="2250" dirty="0">
                <a:latin typeface="Arial Narrow" panose="020B0606020202030204" pitchFamily="34" charset="0"/>
              </a:rPr>
              <a:t> State </a:t>
            </a:r>
            <a:r>
              <a:rPr lang="en-US" sz="2250" dirty="0" smtClean="0">
                <a:latin typeface="Arial Narrow" panose="020B0606020202030204" pitchFamily="34" charset="0"/>
              </a:rPr>
              <a:t>University, </a:t>
            </a:r>
            <a:r>
              <a:rPr lang="en-US" sz="2250" dirty="0">
                <a:latin typeface="Arial Narrow" panose="020B0606020202030204" pitchFamily="34" charset="0"/>
              </a:rPr>
              <a:t>which had a </a:t>
            </a:r>
            <a:r>
              <a:rPr lang="en-US" sz="2250" dirty="0" smtClean="0">
                <a:latin typeface="Arial Narrow" panose="020B0606020202030204" pitchFamily="34" charset="0"/>
              </a:rPr>
              <a:t>budget </a:t>
            </a:r>
            <a:r>
              <a:rPr lang="en-US" sz="2250" dirty="0">
                <a:latin typeface="Arial Narrow" panose="020B0606020202030204" pitchFamily="34" charset="0"/>
              </a:rPr>
              <a:t>of </a:t>
            </a:r>
            <a:r>
              <a:rPr lang="en-US" sz="2250" dirty="0" smtClean="0">
                <a:latin typeface="Arial Narrow" panose="020B0606020202030204" pitchFamily="34" charset="0"/>
              </a:rPr>
              <a:t>N586.7 </a:t>
            </a:r>
            <a:r>
              <a:rPr lang="en-US" sz="2250" dirty="0">
                <a:latin typeface="Arial Narrow" panose="020B0606020202030204" pitchFamily="34" charset="0"/>
              </a:rPr>
              <a:t>billion while the actual performance was </a:t>
            </a:r>
            <a:r>
              <a:rPr lang="en-US" sz="2250" dirty="0" smtClean="0">
                <a:latin typeface="Arial Narrow" panose="020B0606020202030204" pitchFamily="34" charset="0"/>
              </a:rPr>
              <a:t>N563.4 </a:t>
            </a:r>
            <a:r>
              <a:rPr lang="en-US" sz="2250" dirty="0">
                <a:latin typeface="Arial Narrow" panose="020B0606020202030204" pitchFamily="34" charset="0"/>
              </a:rPr>
              <a:t>billion, representing </a:t>
            </a:r>
            <a:r>
              <a:rPr lang="en-US" sz="2250" dirty="0" smtClean="0">
                <a:latin typeface="Arial Narrow" panose="020B0606020202030204" pitchFamily="34" charset="0"/>
              </a:rPr>
              <a:t>96.0% </a:t>
            </a:r>
            <a:r>
              <a:rPr lang="en-US" sz="2250" dirty="0">
                <a:latin typeface="Arial Narrow" panose="020B0606020202030204" pitchFamily="34" charset="0"/>
              </a:rPr>
              <a:t>outturn and the </a:t>
            </a:r>
            <a:r>
              <a:rPr lang="en-US" sz="2250" dirty="0" err="1" smtClean="0">
                <a:latin typeface="Arial Narrow" panose="020B0606020202030204" pitchFamily="34" charset="0"/>
              </a:rPr>
              <a:t>Akwa</a:t>
            </a:r>
            <a:r>
              <a:rPr lang="en-US" sz="2250" dirty="0" smtClean="0">
                <a:latin typeface="Arial Narrow" panose="020B0606020202030204" pitchFamily="34" charset="0"/>
              </a:rPr>
              <a:t> </a:t>
            </a:r>
            <a:r>
              <a:rPr lang="en-US" sz="2250" dirty="0" err="1" smtClean="0">
                <a:latin typeface="Arial Narrow" panose="020B0606020202030204" pitchFamily="34" charset="0"/>
              </a:rPr>
              <a:t>Ibom</a:t>
            </a:r>
            <a:r>
              <a:rPr lang="en-US" sz="2250" dirty="0" smtClean="0">
                <a:latin typeface="Arial Narrow" panose="020B0606020202030204" pitchFamily="34" charset="0"/>
              </a:rPr>
              <a:t> State Airport Development Company Limited with </a:t>
            </a:r>
            <a:r>
              <a:rPr lang="en-US" sz="2250" dirty="0">
                <a:latin typeface="Arial Narrow" panose="020B0606020202030204" pitchFamily="34" charset="0"/>
              </a:rPr>
              <a:t>a budget of </a:t>
            </a:r>
            <a:r>
              <a:rPr lang="en-US" sz="2250" dirty="0" smtClean="0">
                <a:latin typeface="Arial Narrow" panose="020B0606020202030204" pitchFamily="34" charset="0"/>
              </a:rPr>
              <a:t>N437.4 </a:t>
            </a:r>
            <a:r>
              <a:rPr lang="en-US" sz="2250" dirty="0">
                <a:latin typeface="Arial Narrow" panose="020B0606020202030204" pitchFamily="34" charset="0"/>
              </a:rPr>
              <a:t>billion and actual revenue of </a:t>
            </a:r>
            <a:r>
              <a:rPr lang="en-US" sz="2250" dirty="0" smtClean="0">
                <a:latin typeface="Arial Narrow" panose="020B0606020202030204" pitchFamily="34" charset="0"/>
              </a:rPr>
              <a:t>N536.0 billion</a:t>
            </a:r>
            <a:r>
              <a:rPr lang="en-US" sz="2250" dirty="0">
                <a:latin typeface="Arial Narrow" panose="020B0606020202030204" pitchFamily="34" charset="0"/>
              </a:rPr>
              <a:t>, representing </a:t>
            </a:r>
            <a:r>
              <a:rPr lang="en-US" sz="2250" dirty="0" smtClean="0">
                <a:latin typeface="Arial Narrow" panose="020B0606020202030204" pitchFamily="34" charset="0"/>
              </a:rPr>
              <a:t>122.4%. </a:t>
            </a:r>
            <a:r>
              <a:rPr lang="en-US" sz="2250" dirty="0">
                <a:latin typeface="Arial Narrow" panose="020B0606020202030204" pitchFamily="34" charset="0"/>
              </a:rPr>
              <a:t>Other MDAs with good levels of revenue outturns included </a:t>
            </a:r>
            <a:r>
              <a:rPr lang="en-US" sz="2250" dirty="0" err="1">
                <a:latin typeface="Arial Narrow" panose="020B0606020202030204" pitchFamily="34" charset="0"/>
              </a:rPr>
              <a:t>Akwa</a:t>
            </a:r>
            <a:r>
              <a:rPr lang="en-US" sz="2250" dirty="0">
                <a:latin typeface="Arial Narrow" panose="020B0606020202030204" pitchFamily="34" charset="0"/>
              </a:rPr>
              <a:t> </a:t>
            </a:r>
            <a:r>
              <a:rPr lang="en-US" sz="2250" dirty="0" err="1">
                <a:latin typeface="Arial Narrow" panose="020B0606020202030204" pitchFamily="34" charset="0"/>
              </a:rPr>
              <a:t>Ibom</a:t>
            </a:r>
            <a:r>
              <a:rPr lang="en-US" sz="2250" dirty="0">
                <a:latin typeface="Arial Narrow" panose="020B0606020202030204" pitchFamily="34" charset="0"/>
              </a:rPr>
              <a:t> State Polytechnic </a:t>
            </a:r>
            <a:r>
              <a:rPr lang="en-US" sz="2250" dirty="0" smtClean="0">
                <a:latin typeface="Arial Narrow" panose="020B0606020202030204" pitchFamily="34" charset="0"/>
              </a:rPr>
              <a:t>(99.7%), Ministry of Lands and Water Resources (33.8%), </a:t>
            </a:r>
            <a:r>
              <a:rPr lang="en-US" sz="2250" dirty="0" err="1">
                <a:latin typeface="Arial Narrow" panose="020B0606020202030204" pitchFamily="34" charset="0"/>
              </a:rPr>
              <a:t>Akwa</a:t>
            </a:r>
            <a:r>
              <a:rPr lang="en-US" sz="2250" dirty="0">
                <a:latin typeface="Arial Narrow" panose="020B0606020202030204" pitchFamily="34" charset="0"/>
              </a:rPr>
              <a:t> </a:t>
            </a:r>
            <a:r>
              <a:rPr lang="en-US" sz="2250" dirty="0" err="1">
                <a:latin typeface="Arial Narrow" panose="020B0606020202030204" pitchFamily="34" charset="0"/>
              </a:rPr>
              <a:t>Ibom</a:t>
            </a:r>
            <a:r>
              <a:rPr lang="en-US" sz="2250" dirty="0">
                <a:latin typeface="Arial Narrow" panose="020B0606020202030204" pitchFamily="34" charset="0"/>
              </a:rPr>
              <a:t> </a:t>
            </a:r>
            <a:r>
              <a:rPr lang="en-US" sz="2250" dirty="0" smtClean="0">
                <a:latin typeface="Arial Narrow" panose="020B0606020202030204" pitchFamily="34" charset="0"/>
              </a:rPr>
              <a:t>Budget office (3747.6%) </a:t>
            </a:r>
            <a:r>
              <a:rPr lang="en-US" sz="2250" dirty="0">
                <a:latin typeface="Arial Narrow" panose="020B0606020202030204" pitchFamily="34" charset="0"/>
              </a:rPr>
              <a:t>and Ministry of </a:t>
            </a:r>
            <a:r>
              <a:rPr lang="en-US" sz="2250" dirty="0" smtClean="0">
                <a:latin typeface="Arial Narrow" panose="020B0606020202030204" pitchFamily="34" charset="0"/>
              </a:rPr>
              <a:t>Health (190.8%). </a:t>
            </a:r>
            <a:r>
              <a:rPr lang="en-US" sz="2250" dirty="0">
                <a:latin typeface="Arial Narrow" panose="020B0606020202030204" pitchFamily="34" charset="0"/>
              </a:rPr>
              <a:t>Other </a:t>
            </a:r>
            <a:r>
              <a:rPr lang="en-US" sz="2250" dirty="0" smtClean="0">
                <a:latin typeface="Arial Narrow" panose="020B0606020202030204" pitchFamily="34" charset="0"/>
              </a:rPr>
              <a:t>revenue </a:t>
            </a:r>
            <a:r>
              <a:rPr lang="en-US" sz="2250" dirty="0">
                <a:latin typeface="Arial Narrow" panose="020B0606020202030204" pitchFamily="34" charset="0"/>
              </a:rPr>
              <a:t>generating agencies recorded low performances as depicted in Table 3.</a:t>
            </a:r>
          </a:p>
        </p:txBody>
      </p:sp>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3933014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060"/>
          </a:xfrm>
        </p:spPr>
        <p:txBody>
          <a:bodyPr>
            <a:noAutofit/>
          </a:bodyPr>
          <a:lstStyle/>
          <a:p>
            <a:r>
              <a:rPr lang="en-US" sz="2300" b="1" dirty="0" smtClean="0">
                <a:latin typeface="Arial Narrow" panose="020B0606020202030204" pitchFamily="34" charset="0"/>
              </a:rPr>
              <a:t>TABLE 2: Revenue Outturn by Item</a:t>
            </a:r>
            <a:endParaRPr lang="en-US" sz="2300" b="1" dirty="0">
              <a:latin typeface="Arial Narrow" panose="020B0606020202030204" pitchFamily="34" charset="0"/>
            </a:endParaRPr>
          </a:p>
        </p:txBody>
      </p:sp>
      <p:pic>
        <p:nvPicPr>
          <p:cNvPr id="5" name="Content Placeholder 4"/>
          <p:cNvPicPr>
            <a:picLocks noGrp="1" noChangeAspect="1"/>
          </p:cNvPicPr>
          <p:nvPr>
            <p:ph idx="1"/>
          </p:nvPr>
        </p:nvPicPr>
        <p:blipFill>
          <a:blip r:embed="rId2"/>
          <a:stretch>
            <a:fillRect/>
          </a:stretch>
        </p:blipFill>
        <p:spPr>
          <a:xfrm>
            <a:off x="759854" y="618186"/>
            <a:ext cx="10084157" cy="5975797"/>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11</a:t>
            </a:fld>
            <a:endParaRPr lang="en-US" dirty="0">
              <a:solidFill>
                <a:prstClr val="black">
                  <a:tint val="75000"/>
                </a:prstClr>
              </a:solidFill>
            </a:endParaRPr>
          </a:p>
        </p:txBody>
      </p:sp>
    </p:spTree>
    <p:extLst>
      <p:ext uri="{BB962C8B-B14F-4D97-AF65-F5344CB8AC3E}">
        <p14:creationId xmlns:p14="http://schemas.microsoft.com/office/powerpoint/2010/main" val="2701764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813"/>
            <a:ext cx="10515600" cy="309489"/>
          </a:xfrm>
        </p:spPr>
        <p:txBody>
          <a:bodyPr>
            <a:normAutofit fontScale="90000"/>
          </a:bodyPr>
          <a:lstStyle/>
          <a:p>
            <a:r>
              <a:rPr lang="en-US" sz="2400" b="1" dirty="0" smtClean="0">
                <a:latin typeface="Arial Narrow" panose="020B0606020202030204" pitchFamily="34" charset="0"/>
              </a:rPr>
              <a:t>TABLE 3: Revenue Outturn by MDA</a:t>
            </a:r>
            <a:endParaRPr lang="en-US" sz="2400" b="1" dirty="0">
              <a:latin typeface="Arial Narrow" panose="020B0606020202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6377014"/>
              </p:ext>
            </p:extLst>
          </p:nvPr>
        </p:nvGraphicFramePr>
        <p:xfrm>
          <a:off x="412123" y="618183"/>
          <a:ext cx="10763877" cy="5666704"/>
        </p:xfrm>
        <a:graphic>
          <a:graphicData uri="http://schemas.openxmlformats.org/drawingml/2006/table">
            <a:tbl>
              <a:tblPr/>
              <a:tblGrid>
                <a:gridCol w="3334718"/>
                <a:gridCol w="1640466"/>
                <a:gridCol w="1465662"/>
                <a:gridCol w="1522810"/>
                <a:gridCol w="1479108"/>
                <a:gridCol w="1321113"/>
              </a:tblGrid>
              <a:tr h="377780">
                <a:tc>
                  <a:txBody>
                    <a:bodyPr/>
                    <a:lstStyle/>
                    <a:p>
                      <a:pPr algn="l" fontAlgn="b"/>
                      <a:r>
                        <a:rPr lang="en-US" sz="1100" b="1" i="0" u="none" strike="noStrike" dirty="0">
                          <a:solidFill>
                            <a:srgbClr val="000000"/>
                          </a:solidFill>
                          <a:effectLst/>
                          <a:latin typeface="Nunito"/>
                        </a:rPr>
                        <a:t>Internally Generated Revenue Performance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330558">
                <a:tc>
                  <a:txBody>
                    <a:bodyPr/>
                    <a:lstStyle/>
                    <a:p>
                      <a:pPr algn="l" fontAlgn="b"/>
                      <a:r>
                        <a:rPr lang="en-US" sz="1100" b="1" i="0" u="none" strike="noStrike">
                          <a:solidFill>
                            <a:srgbClr val="000000"/>
                          </a:solidFill>
                          <a:effectLst/>
                          <a:latin typeface="Nunito"/>
                        </a:rPr>
                        <a:t>By MDA: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Nunito"/>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Nunito"/>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Nunito"/>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Nunito"/>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Nunito"/>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629634">
                <a:tc>
                  <a:txBody>
                    <a:bodyPr/>
                    <a:lstStyle/>
                    <a:p>
                      <a:pPr algn="l" fontAlgn="ctr"/>
                      <a:r>
                        <a:rPr lang="en-US" sz="1100" b="1" i="0" u="none" strike="noStrike" dirty="0">
                          <a:solidFill>
                            <a:srgbClr val="000000"/>
                          </a:solidFill>
                          <a:effectLst/>
                          <a:latin typeface="Nunito"/>
                        </a:rPr>
                        <a:t>MDA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 2022 Original Budget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 2022 Final Budget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 2022 Actual Amount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 Variance*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Performance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r>
              <a:tr h="299076">
                <a:tc>
                  <a:txBody>
                    <a:bodyPr/>
                    <a:lstStyle/>
                    <a:p>
                      <a:pPr algn="l" fontAlgn="b"/>
                      <a:r>
                        <a:rPr lang="en-US" sz="1100" b="0" i="0" u="none" strike="noStrike">
                          <a:solidFill>
                            <a:srgbClr val="000000"/>
                          </a:solidFill>
                          <a:effectLst/>
                          <a:latin typeface="Nunito"/>
                        </a:rPr>
                        <a:t>Akwa Ibom State Internal Revenue Services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36,000,000,000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36,000,000,000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28,954,531,159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7,045,468,841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80.4%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9076">
                <a:tc>
                  <a:txBody>
                    <a:bodyPr/>
                    <a:lstStyle/>
                    <a:p>
                      <a:pPr algn="l" fontAlgn="b"/>
                      <a:r>
                        <a:rPr lang="en-US" sz="1100" b="0" i="0" u="none" strike="noStrike">
                          <a:solidFill>
                            <a:srgbClr val="000000"/>
                          </a:solidFill>
                          <a:effectLst/>
                          <a:latin typeface="Nunito"/>
                        </a:rPr>
                        <a:t>Akwa Ibom State University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586,690,000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586,690,000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563,359,000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23,331,000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519448">
                <a:tc>
                  <a:txBody>
                    <a:bodyPr/>
                    <a:lstStyle/>
                    <a:p>
                      <a:pPr algn="l" fontAlgn="b"/>
                      <a:r>
                        <a:rPr lang="en-US" sz="1050" b="0" i="0" u="none" strike="noStrike">
                          <a:solidFill>
                            <a:srgbClr val="000000"/>
                          </a:solidFill>
                          <a:effectLst/>
                          <a:latin typeface="Nunito"/>
                        </a:rPr>
                        <a:t>Akwa Ibom Airport Development Company Limited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437,356,000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437,356,000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535,507,810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98,151,810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9076">
                <a:tc>
                  <a:txBody>
                    <a:bodyPr/>
                    <a:lstStyle/>
                    <a:p>
                      <a:pPr algn="l" fontAlgn="b"/>
                      <a:r>
                        <a:rPr lang="en-US" sz="1100" b="0" i="0" u="none" strike="noStrike">
                          <a:solidFill>
                            <a:srgbClr val="000000"/>
                          </a:solidFill>
                          <a:effectLst/>
                          <a:latin typeface="Nunito"/>
                        </a:rPr>
                        <a:t>Akwa Ibom State Polytechnic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483,000,000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483,000,000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481,620,340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1,379,660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99.7%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9076">
                <a:tc>
                  <a:txBody>
                    <a:bodyPr/>
                    <a:lstStyle/>
                    <a:p>
                      <a:pPr algn="l" fontAlgn="b"/>
                      <a:r>
                        <a:rPr lang="en-US" sz="1100" b="0" i="0" u="none" strike="noStrike">
                          <a:solidFill>
                            <a:srgbClr val="000000"/>
                          </a:solidFill>
                          <a:effectLst/>
                          <a:latin typeface="Nunito"/>
                        </a:rPr>
                        <a:t>Ministry of Lands and Water Resources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1,350,200,000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1,350,200,000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456,670,172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893,529,828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33.8%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330558">
                <a:tc>
                  <a:txBody>
                    <a:bodyPr/>
                    <a:lstStyle/>
                    <a:p>
                      <a:pPr algn="l" fontAlgn="b"/>
                      <a:r>
                        <a:rPr lang="en-US" sz="1100" b="0" i="0" u="none" strike="noStrike">
                          <a:solidFill>
                            <a:srgbClr val="000000"/>
                          </a:solidFill>
                          <a:effectLst/>
                          <a:latin typeface="Nunito"/>
                        </a:rPr>
                        <a:t>Akwa Ibom State Budget Office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10,000,000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10,000,000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384,761,130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374,761,130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3847.6%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9076">
                <a:tc>
                  <a:txBody>
                    <a:bodyPr/>
                    <a:lstStyle/>
                    <a:p>
                      <a:pPr algn="l" fontAlgn="b"/>
                      <a:r>
                        <a:rPr lang="en-US" sz="1100" b="0" i="0" u="none" strike="noStrike">
                          <a:solidFill>
                            <a:srgbClr val="000000"/>
                          </a:solidFill>
                          <a:effectLst/>
                          <a:latin typeface="Nunito"/>
                        </a:rPr>
                        <a:t>Ministry of Health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169,000,000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169,000,000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322,393,262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153,393,262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190.8%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9076">
                <a:tc>
                  <a:txBody>
                    <a:bodyPr/>
                    <a:lstStyle/>
                    <a:p>
                      <a:pPr algn="l" fontAlgn="b"/>
                      <a:r>
                        <a:rPr lang="en-US" sz="1100" b="0" i="0" u="none" strike="noStrike">
                          <a:solidFill>
                            <a:srgbClr val="000000"/>
                          </a:solidFill>
                          <a:effectLst/>
                          <a:latin typeface="Nunito"/>
                        </a:rPr>
                        <a:t>Akwa Ibom State Water Company Limited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278,800,000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278,800,000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221,226,930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57,573,070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9076">
                <a:tc>
                  <a:txBody>
                    <a:bodyPr/>
                    <a:lstStyle/>
                    <a:p>
                      <a:pPr algn="l" fontAlgn="b"/>
                      <a:r>
                        <a:rPr lang="en-US" sz="1100" b="0" i="0" u="none" strike="noStrike">
                          <a:solidFill>
                            <a:srgbClr val="000000"/>
                          </a:solidFill>
                          <a:effectLst/>
                          <a:latin typeface="Nunito"/>
                        </a:rPr>
                        <a:t>Ministry of Finance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200,000,000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200,000,000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197,799,438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2,200,562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98.9%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9076">
                <a:tc>
                  <a:txBody>
                    <a:bodyPr/>
                    <a:lstStyle/>
                    <a:p>
                      <a:pPr algn="l" fontAlgn="b"/>
                      <a:r>
                        <a:rPr lang="en-US" sz="1100" b="0" i="0" u="none" strike="noStrike">
                          <a:solidFill>
                            <a:srgbClr val="000000"/>
                          </a:solidFill>
                          <a:effectLst/>
                          <a:latin typeface="Nunito"/>
                        </a:rPr>
                        <a:t>Ministry of Works and Fire Service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221,150,000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221,150,000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182,555,000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Arial" panose="020B0604020202020204" pitchFamily="34" charset="0"/>
                        </a:rPr>
                        <a:t>-               38,595,000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82.5%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377780">
                <a:tc>
                  <a:txBody>
                    <a:bodyPr/>
                    <a:lstStyle/>
                    <a:p>
                      <a:pPr algn="l" fontAlgn="b"/>
                      <a:r>
                        <a:rPr lang="en-US" sz="1100" b="0" i="0" u="none" strike="noStrike">
                          <a:solidFill>
                            <a:srgbClr val="000000"/>
                          </a:solidFill>
                          <a:effectLst/>
                          <a:latin typeface="Nunito"/>
                        </a:rPr>
                        <a:t>Other Revenue Collecting Agencies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Arial" panose="020B0604020202020204" pitchFamily="34" charset="0"/>
                        </a:rPr>
                        <a:t>               4,117,760,000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           4,117,760,000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            1,118,924,498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          2,998,835,502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27.2%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377780">
                <a:tc>
                  <a:txBody>
                    <a:bodyPr/>
                    <a:lstStyle/>
                    <a:p>
                      <a:pPr algn="l" fontAlgn="b"/>
                      <a:r>
                        <a:rPr lang="en-US" sz="1100" b="1" i="0" u="none" strike="noStrike">
                          <a:solidFill>
                            <a:srgbClr val="000000"/>
                          </a:solidFill>
                          <a:effectLst/>
                          <a:latin typeface="Nunito"/>
                        </a:rPr>
                        <a:t>Independent Revenue (IGR)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Arial" panose="020B0604020202020204" pitchFamily="34" charset="0"/>
                        </a:rPr>
                        <a:t>             43,853,956,000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1" i="0" u="none" strike="noStrike" dirty="0">
                          <a:solidFill>
                            <a:srgbClr val="000000"/>
                          </a:solidFill>
                          <a:effectLst/>
                          <a:latin typeface="Arial" panose="020B0604020202020204" pitchFamily="34" charset="0"/>
                        </a:rPr>
                        <a:t>         43,853,956,000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1" i="0" u="none" strike="noStrike">
                          <a:solidFill>
                            <a:srgbClr val="000000"/>
                          </a:solidFill>
                          <a:effectLst/>
                          <a:latin typeface="Arial" panose="020B0604020202020204" pitchFamily="34" charset="0"/>
                        </a:rPr>
                        <a:t>          33,419,348,738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1" i="0" u="none" strike="noStrike">
                          <a:solidFill>
                            <a:srgbClr val="000000"/>
                          </a:solidFill>
                          <a:effectLst/>
                          <a:latin typeface="Arial" panose="020B0604020202020204" pitchFamily="34" charset="0"/>
                        </a:rPr>
                        <a:t>-        10,434,607,262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1" i="0" u="none" strike="noStrike">
                          <a:solidFill>
                            <a:srgbClr val="000000"/>
                          </a:solidFill>
                          <a:effectLst/>
                          <a:latin typeface="Arial" panose="020B0604020202020204" pitchFamily="34" charset="0"/>
                        </a:rPr>
                        <a:t>76.2%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330558">
                <a:tc gridSpan="6">
                  <a:txBody>
                    <a:bodyPr/>
                    <a:lstStyle/>
                    <a:p>
                      <a:pPr algn="ctr" fontAlgn="b"/>
                      <a:r>
                        <a:rPr lang="en-US" sz="1100" b="0" i="0" u="none" strike="noStrike" dirty="0">
                          <a:solidFill>
                            <a:srgbClr val="000000"/>
                          </a:solidFill>
                          <a:effectLst/>
                          <a:latin typeface="Arial" panose="020B0604020202020204" pitchFamily="34" charset="0"/>
                        </a:rPr>
                        <a:t>* Variance and Performance is assessed against final budget. Negative Variance for Revenues items means revenue actuals were below budget.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123023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4" y="176867"/>
            <a:ext cx="10515600" cy="414804"/>
          </a:xfrm>
        </p:spPr>
        <p:txBody>
          <a:bodyPr>
            <a:noAutofit/>
          </a:bodyPr>
          <a:lstStyle/>
          <a:p>
            <a:r>
              <a:rPr lang="en-US" sz="2400" b="1" dirty="0" smtClean="0">
                <a:solidFill>
                  <a:srgbClr val="00B050"/>
                </a:solidFill>
                <a:latin typeface="Arial Narrow" panose="020B0606020202030204" pitchFamily="34" charset="0"/>
              </a:rPr>
              <a:t>Section 3: Expenditure </a:t>
            </a:r>
            <a:r>
              <a:rPr lang="en-US" sz="2400" b="1" dirty="0">
                <a:solidFill>
                  <a:srgbClr val="00B050"/>
                </a:solidFill>
                <a:latin typeface="Arial Narrow" panose="020B0606020202030204" pitchFamily="34" charset="0"/>
              </a:rPr>
              <a:t>Outturn</a:t>
            </a:r>
          </a:p>
        </p:txBody>
      </p:sp>
      <p:sp>
        <p:nvSpPr>
          <p:cNvPr id="3" name="Content Placeholder 2"/>
          <p:cNvSpPr>
            <a:spLocks noGrp="1"/>
          </p:cNvSpPr>
          <p:nvPr>
            <p:ph idx="1"/>
          </p:nvPr>
        </p:nvSpPr>
        <p:spPr>
          <a:xfrm>
            <a:off x="484094" y="591671"/>
            <a:ext cx="11335871" cy="5755341"/>
          </a:xfrm>
        </p:spPr>
        <p:txBody>
          <a:bodyPr>
            <a:normAutofit lnSpcReduction="10000"/>
          </a:bodyPr>
          <a:lstStyle/>
          <a:p>
            <a:pPr marL="0" indent="0" algn="just">
              <a:buNone/>
            </a:pPr>
            <a:r>
              <a:rPr lang="en-US" dirty="0">
                <a:latin typeface="Arial Narrow" panose="020B0606020202030204" pitchFamily="34" charset="0"/>
              </a:rPr>
              <a:t>The expenditure outturn of the State for </a:t>
            </a:r>
            <a:r>
              <a:rPr lang="en-US" dirty="0" smtClean="0">
                <a:latin typeface="Arial Narrow" panose="020B0606020202030204" pitchFamily="34" charset="0"/>
              </a:rPr>
              <a:t>2022 </a:t>
            </a:r>
            <a:r>
              <a:rPr lang="en-US" dirty="0">
                <a:latin typeface="Arial Narrow" panose="020B0606020202030204" pitchFamily="34" charset="0"/>
              </a:rPr>
              <a:t>is summarized in Table </a:t>
            </a:r>
            <a:r>
              <a:rPr lang="en-US" dirty="0" smtClean="0">
                <a:latin typeface="Arial Narrow" panose="020B0606020202030204" pitchFamily="34" charset="0"/>
              </a:rPr>
              <a:t>4 and depicted in Figures 4 to 8. </a:t>
            </a:r>
            <a:r>
              <a:rPr lang="en-US" dirty="0">
                <a:latin typeface="Arial Narrow" panose="020B0606020202030204" pitchFamily="34" charset="0"/>
              </a:rPr>
              <a:t>The summary shows the vote allocated to each main classification, and the actual expenditure thereof. Table 4 shows that capital expenditure budget was </a:t>
            </a:r>
            <a:r>
              <a:rPr lang="en-US" dirty="0" smtClean="0">
                <a:latin typeface="Arial Narrow" panose="020B0606020202030204" pitchFamily="34" charset="0"/>
              </a:rPr>
              <a:t>N358.2 </a:t>
            </a:r>
            <a:r>
              <a:rPr lang="en-US" dirty="0">
                <a:latin typeface="Arial Narrow" panose="020B0606020202030204" pitchFamily="34" charset="0"/>
              </a:rPr>
              <a:t>billion or </a:t>
            </a:r>
            <a:r>
              <a:rPr lang="en-US" dirty="0" smtClean="0">
                <a:latin typeface="Arial Narrow" panose="020B0606020202030204" pitchFamily="34" charset="0"/>
              </a:rPr>
              <a:t>51.7% </a:t>
            </a:r>
            <a:r>
              <a:rPr lang="en-US" dirty="0">
                <a:latin typeface="Arial Narrow" panose="020B0606020202030204" pitchFamily="34" charset="0"/>
              </a:rPr>
              <a:t>of the total budget size of </a:t>
            </a:r>
            <a:r>
              <a:rPr lang="en-US" dirty="0" smtClean="0">
                <a:latin typeface="Arial Narrow" panose="020B0606020202030204" pitchFamily="34" charset="0"/>
              </a:rPr>
              <a:t>N693.3billion</a:t>
            </a:r>
            <a:r>
              <a:rPr lang="en-US" dirty="0">
                <a:latin typeface="Arial Narrow" panose="020B0606020202030204" pitchFamily="34" charset="0"/>
              </a:rPr>
              <a:t>, whereas recurrent expenditure was allocated </a:t>
            </a:r>
            <a:r>
              <a:rPr lang="en-US" dirty="0" smtClean="0">
                <a:latin typeface="Arial Narrow" panose="020B0606020202030204" pitchFamily="34" charset="0"/>
              </a:rPr>
              <a:t>N335.1 </a:t>
            </a:r>
            <a:r>
              <a:rPr lang="en-US" dirty="0">
                <a:latin typeface="Arial Narrow" panose="020B0606020202030204" pitchFamily="34" charset="0"/>
              </a:rPr>
              <a:t>billion, equivalent to </a:t>
            </a:r>
            <a:r>
              <a:rPr lang="en-US" dirty="0" smtClean="0">
                <a:latin typeface="Arial Narrow" panose="020B0606020202030204" pitchFamily="34" charset="0"/>
              </a:rPr>
              <a:t>48.3% </a:t>
            </a:r>
            <a:r>
              <a:rPr lang="en-US" dirty="0">
                <a:latin typeface="Arial Narrow" panose="020B0606020202030204" pitchFamily="34" charset="0"/>
              </a:rPr>
              <a:t>of the total budget. The actual expenditure pattern was a reverse of the budget: Actual capital expenditure stood at </a:t>
            </a:r>
            <a:r>
              <a:rPr lang="en-US" dirty="0" smtClean="0">
                <a:latin typeface="Arial Narrow" panose="020B0606020202030204" pitchFamily="34" charset="0"/>
              </a:rPr>
              <a:t>N200.3billion</a:t>
            </a:r>
            <a:r>
              <a:rPr lang="en-US" dirty="0">
                <a:latin typeface="Arial Narrow" panose="020B0606020202030204" pitchFamily="34" charset="0"/>
              </a:rPr>
              <a:t>, representing </a:t>
            </a:r>
            <a:r>
              <a:rPr lang="en-US" dirty="0" smtClean="0">
                <a:latin typeface="Arial Narrow" panose="020B0606020202030204" pitchFamily="34" charset="0"/>
              </a:rPr>
              <a:t>about 45.0% </a:t>
            </a:r>
            <a:r>
              <a:rPr lang="en-US" dirty="0">
                <a:latin typeface="Arial Narrow" panose="020B0606020202030204" pitchFamily="34" charset="0"/>
              </a:rPr>
              <a:t>of the total expenditure while actual recurrent expenditure was </a:t>
            </a:r>
            <a:r>
              <a:rPr lang="en-US" dirty="0" smtClean="0">
                <a:latin typeface="Arial Narrow" panose="020B0606020202030204" pitchFamily="34" charset="0"/>
              </a:rPr>
              <a:t>N241.8 </a:t>
            </a:r>
            <a:r>
              <a:rPr lang="en-US" dirty="0">
                <a:latin typeface="Arial Narrow" panose="020B0606020202030204" pitchFamily="34" charset="0"/>
              </a:rPr>
              <a:t>billion or </a:t>
            </a:r>
            <a:r>
              <a:rPr lang="en-US" dirty="0" smtClean="0">
                <a:latin typeface="Arial Narrow" panose="020B0606020202030204" pitchFamily="34" charset="0"/>
              </a:rPr>
              <a:t>55.0% </a:t>
            </a:r>
            <a:r>
              <a:rPr lang="en-US" dirty="0">
                <a:latin typeface="Arial Narrow" panose="020B0606020202030204" pitchFamily="34" charset="0"/>
              </a:rPr>
              <a:t>(See Figure 5).  In terms of aggregate expenditure outturn, recurrent expenditure recorded </a:t>
            </a:r>
            <a:r>
              <a:rPr lang="en-US" dirty="0" smtClean="0">
                <a:latin typeface="Arial Narrow" panose="020B0606020202030204" pitchFamily="34" charset="0"/>
              </a:rPr>
              <a:t>54.7% </a:t>
            </a:r>
            <a:r>
              <a:rPr lang="en-US" dirty="0">
                <a:latin typeface="Arial Narrow" panose="020B0606020202030204" pitchFamily="34" charset="0"/>
              </a:rPr>
              <a:t>while capital expenditure had a </a:t>
            </a:r>
            <a:r>
              <a:rPr lang="en-US" dirty="0" smtClean="0">
                <a:latin typeface="Arial Narrow" panose="020B0606020202030204" pitchFamily="34" charset="0"/>
              </a:rPr>
              <a:t>45.3% </a:t>
            </a:r>
            <a:r>
              <a:rPr lang="en-US" dirty="0">
                <a:latin typeface="Arial Narrow" panose="020B0606020202030204" pitchFamily="34" charset="0"/>
              </a:rPr>
              <a:t>performance. </a:t>
            </a:r>
            <a:endParaRPr lang="en-US" dirty="0" smtClean="0">
              <a:latin typeface="Arial Narrow" panose="020B0606020202030204" pitchFamily="34" charset="0"/>
            </a:endParaRPr>
          </a:p>
          <a:p>
            <a:pPr marL="0" indent="0" algn="just">
              <a:buNone/>
            </a:pPr>
            <a:endParaRPr lang="en-US" sz="1600" dirty="0">
              <a:latin typeface="Arial Narrow" panose="020B0606020202030204" pitchFamily="34" charset="0"/>
            </a:endParaRPr>
          </a:p>
          <a:p>
            <a:pPr marL="0" indent="0" algn="just">
              <a:buNone/>
            </a:pPr>
            <a:r>
              <a:rPr lang="en-US" dirty="0">
                <a:latin typeface="Arial Narrow" panose="020B0606020202030204" pitchFamily="34" charset="0"/>
              </a:rPr>
              <a:t>A breakdown of actual recurrent expenditure shows that when compared with other recurrent </a:t>
            </a:r>
            <a:r>
              <a:rPr lang="en-US" dirty="0" smtClean="0">
                <a:latin typeface="Arial Narrow" panose="020B0606020202030204" pitchFamily="34" charset="0"/>
              </a:rPr>
              <a:t>items, </a:t>
            </a:r>
            <a:r>
              <a:rPr lang="en-US" dirty="0">
                <a:latin typeface="Arial Narrow" panose="020B0606020202030204" pitchFamily="34" charset="0"/>
              </a:rPr>
              <a:t>overheads had the highest share of </a:t>
            </a:r>
            <a:r>
              <a:rPr lang="en-US" dirty="0" smtClean="0">
                <a:latin typeface="Arial Narrow" panose="020B0606020202030204" pitchFamily="34" charset="0"/>
              </a:rPr>
              <a:t>N109.5 </a:t>
            </a:r>
            <a:r>
              <a:rPr lang="en-US" dirty="0">
                <a:latin typeface="Arial Narrow" panose="020B0606020202030204" pitchFamily="34" charset="0"/>
              </a:rPr>
              <a:t>billion </a:t>
            </a:r>
            <a:r>
              <a:rPr lang="en-US" dirty="0" smtClean="0">
                <a:latin typeface="Arial Narrow" panose="020B0606020202030204" pitchFamily="34" charset="0"/>
              </a:rPr>
              <a:t>(24.8%), </a:t>
            </a:r>
            <a:r>
              <a:rPr lang="en-US" dirty="0">
                <a:latin typeface="Arial Narrow" panose="020B0606020202030204" pitchFamily="34" charset="0"/>
              </a:rPr>
              <a:t>followed by salaries, wages and allowances </a:t>
            </a:r>
            <a:r>
              <a:rPr lang="en-US" dirty="0" smtClean="0">
                <a:latin typeface="Arial Narrow" panose="020B0606020202030204" pitchFamily="34" charset="0"/>
              </a:rPr>
              <a:t>(including. </a:t>
            </a:r>
            <a:r>
              <a:rPr lang="en-US" dirty="0">
                <a:latin typeface="Arial Narrow" panose="020B0606020202030204" pitchFamily="34" charset="0"/>
              </a:rPr>
              <a:t>CRF)  which was </a:t>
            </a:r>
            <a:r>
              <a:rPr lang="en-US" dirty="0" smtClean="0">
                <a:latin typeface="Arial Narrow" panose="020B0606020202030204" pitchFamily="34" charset="0"/>
              </a:rPr>
              <a:t>N56.0 billion </a:t>
            </a:r>
            <a:r>
              <a:rPr lang="en-US" dirty="0">
                <a:latin typeface="Arial Narrow" panose="020B0606020202030204" pitchFamily="34" charset="0"/>
              </a:rPr>
              <a:t>(</a:t>
            </a:r>
            <a:r>
              <a:rPr lang="en-US" dirty="0" smtClean="0">
                <a:latin typeface="Arial Narrow" panose="020B0606020202030204" pitchFamily="34" charset="0"/>
              </a:rPr>
              <a:t>12.7%), </a:t>
            </a:r>
            <a:r>
              <a:rPr lang="en-US" dirty="0">
                <a:latin typeface="Arial Narrow" panose="020B0606020202030204" pitchFamily="34" charset="0"/>
              </a:rPr>
              <a:t>and public debt charges with an outturn of </a:t>
            </a:r>
            <a:r>
              <a:rPr lang="en-US" dirty="0" smtClean="0">
                <a:latin typeface="Arial Narrow" panose="020B0606020202030204" pitchFamily="34" charset="0"/>
              </a:rPr>
              <a:t>N54.4 </a:t>
            </a:r>
            <a:r>
              <a:rPr lang="en-US" dirty="0">
                <a:latin typeface="Arial Narrow" panose="020B0606020202030204" pitchFamily="34" charset="0"/>
              </a:rPr>
              <a:t>billion (12.3%).This is also </a:t>
            </a:r>
            <a:r>
              <a:rPr lang="en-US" dirty="0" smtClean="0">
                <a:latin typeface="Arial Narrow" panose="020B0606020202030204" pitchFamily="34" charset="0"/>
              </a:rPr>
              <a:t>shown </a:t>
            </a:r>
            <a:r>
              <a:rPr lang="en-US" dirty="0">
                <a:latin typeface="Arial Narrow" panose="020B0606020202030204" pitchFamily="34" charset="0"/>
              </a:rPr>
              <a:t>in Figures 6, 7 and 8. </a:t>
            </a:r>
          </a:p>
          <a:p>
            <a:pPr marL="0" indent="0">
              <a:buNone/>
            </a:pPr>
            <a:endParaRPr lang="en-US" dirty="0"/>
          </a:p>
        </p:txBody>
      </p:sp>
      <p:sp>
        <p:nvSpPr>
          <p:cNvPr id="4" name="Slide Number Placeholder 3"/>
          <p:cNvSpPr>
            <a:spLocks noGrp="1"/>
          </p:cNvSpPr>
          <p:nvPr>
            <p:ph type="sldNum" sz="quarter" idx="12"/>
          </p:nvPr>
        </p:nvSpPr>
        <p:spPr/>
        <p:txBody>
          <a:bodyPr/>
          <a:lstStyle/>
          <a:p>
            <a:fld id="{519954A3-9DFD-4C44-94BA-B95130A3BA1C}" type="slidenum">
              <a:rPr lang="en-US" smtClean="0">
                <a:solidFill>
                  <a:prstClr val="black">
                    <a:tint val="75000"/>
                  </a:prstClr>
                </a:solidFill>
              </a:rPr>
              <a:pPr/>
              <a:t>13</a:t>
            </a:fld>
            <a:endParaRPr lang="en-US" dirty="0">
              <a:solidFill>
                <a:prstClr val="black">
                  <a:tint val="75000"/>
                </a:prstClr>
              </a:solidFill>
            </a:endParaRPr>
          </a:p>
        </p:txBody>
      </p:sp>
    </p:spTree>
    <p:extLst>
      <p:ext uri="{BB962C8B-B14F-4D97-AF65-F5344CB8AC3E}">
        <p14:creationId xmlns:p14="http://schemas.microsoft.com/office/powerpoint/2010/main" val="2867856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Narrow" panose="020B0606020202030204" pitchFamily="34" charset="0"/>
              </a:rPr>
              <a:t>TABLE 4: Expenditure Outturn</a:t>
            </a:r>
            <a:endParaRPr lang="en-US" sz="2800" b="1" dirty="0">
              <a:latin typeface="Arial Narrow" panose="020B0606020202030204" pitchFamily="34" charset="0"/>
            </a:endParaRPr>
          </a:p>
        </p:txBody>
      </p:sp>
      <p:pic>
        <p:nvPicPr>
          <p:cNvPr id="4" name="Content Placeholder 3"/>
          <p:cNvPicPr>
            <a:picLocks noGrp="1" noChangeAspect="1"/>
          </p:cNvPicPr>
          <p:nvPr>
            <p:ph idx="1"/>
          </p:nvPr>
        </p:nvPicPr>
        <p:blipFill>
          <a:blip r:embed="rId2"/>
          <a:stretch>
            <a:fillRect/>
          </a:stretch>
        </p:blipFill>
        <p:spPr>
          <a:xfrm>
            <a:off x="838200" y="1442435"/>
            <a:ext cx="10515600" cy="4638484"/>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2448908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a:bodyPr>
          <a:lstStyle/>
          <a:p>
            <a:r>
              <a:rPr lang="en-US" sz="3200" b="1" dirty="0" smtClean="0">
                <a:latin typeface="Arial Narrow" panose="020B0606020202030204" pitchFamily="34" charset="0"/>
              </a:rPr>
              <a:t>FIGURE 4: Expenditure Composition </a:t>
            </a:r>
            <a:endParaRPr lang="en-US" sz="3200" b="1" dirty="0">
              <a:latin typeface="Arial Narrow" panose="020B0606020202030204" pitchFamily="34" charset="0"/>
            </a:endParaRPr>
          </a:p>
        </p:txBody>
      </p:sp>
      <p:pic>
        <p:nvPicPr>
          <p:cNvPr id="4" name="Content Placeholder 3"/>
          <p:cNvPicPr>
            <a:picLocks noGrp="1" noChangeAspect="1"/>
          </p:cNvPicPr>
          <p:nvPr>
            <p:ph idx="1"/>
          </p:nvPr>
        </p:nvPicPr>
        <p:blipFill>
          <a:blip r:embed="rId2"/>
          <a:stretch>
            <a:fillRect/>
          </a:stretch>
        </p:blipFill>
        <p:spPr>
          <a:xfrm>
            <a:off x="772732" y="1223493"/>
            <a:ext cx="8912181" cy="5634507"/>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15</a:t>
            </a:fld>
            <a:endParaRPr lang="en-US" dirty="0">
              <a:solidFill>
                <a:prstClr val="black">
                  <a:tint val="75000"/>
                </a:prstClr>
              </a:solidFill>
            </a:endParaRPr>
          </a:p>
        </p:txBody>
      </p:sp>
    </p:spTree>
    <p:extLst>
      <p:ext uri="{BB962C8B-B14F-4D97-AF65-F5344CB8AC3E}">
        <p14:creationId xmlns:p14="http://schemas.microsoft.com/office/powerpoint/2010/main" val="587088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normAutofit/>
          </a:bodyPr>
          <a:lstStyle/>
          <a:p>
            <a:r>
              <a:rPr lang="en-US" sz="2400" b="1" dirty="0">
                <a:latin typeface="Arial Narrow" panose="020B0606020202030204" pitchFamily="34" charset="0"/>
              </a:rPr>
              <a:t>FIGURE </a:t>
            </a:r>
            <a:r>
              <a:rPr lang="en-US" sz="2400" b="1" dirty="0" smtClean="0">
                <a:latin typeface="Arial Narrow" panose="020B0606020202030204" pitchFamily="34" charset="0"/>
              </a:rPr>
              <a:t>5: Actual Expenditure </a:t>
            </a:r>
            <a:r>
              <a:rPr lang="en-US" sz="2400" b="1" dirty="0">
                <a:latin typeface="Arial Narrow" panose="020B0606020202030204" pitchFamily="34" charset="0"/>
              </a:rPr>
              <a:t>Composition </a:t>
            </a:r>
            <a:endParaRPr lang="en-US" sz="2400" dirty="0"/>
          </a:p>
        </p:txBody>
      </p:sp>
      <p:pic>
        <p:nvPicPr>
          <p:cNvPr id="4" name="Content Placeholder 3"/>
          <p:cNvPicPr>
            <a:picLocks noGrp="1" noChangeAspect="1"/>
          </p:cNvPicPr>
          <p:nvPr>
            <p:ph idx="1"/>
          </p:nvPr>
        </p:nvPicPr>
        <p:blipFill>
          <a:blip r:embed="rId2"/>
          <a:stretch>
            <a:fillRect/>
          </a:stretch>
        </p:blipFill>
        <p:spPr>
          <a:xfrm>
            <a:off x="540913" y="1197735"/>
            <a:ext cx="9105363" cy="5138671"/>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16</a:t>
            </a:fld>
            <a:endParaRPr lang="en-US" dirty="0">
              <a:solidFill>
                <a:prstClr val="black">
                  <a:tint val="75000"/>
                </a:prstClr>
              </a:solidFill>
            </a:endParaRPr>
          </a:p>
        </p:txBody>
      </p:sp>
    </p:spTree>
    <p:extLst>
      <p:ext uri="{BB962C8B-B14F-4D97-AF65-F5344CB8AC3E}">
        <p14:creationId xmlns:p14="http://schemas.microsoft.com/office/powerpoint/2010/main" val="2966924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9093"/>
            <a:ext cx="10515600" cy="553792"/>
          </a:xfrm>
        </p:spPr>
        <p:txBody>
          <a:bodyPr>
            <a:noAutofit/>
          </a:bodyPr>
          <a:lstStyle/>
          <a:p>
            <a:r>
              <a:rPr lang="en-US" sz="2800" b="1" dirty="0">
                <a:solidFill>
                  <a:srgbClr val="00B050"/>
                </a:solidFill>
                <a:latin typeface="Arial Narrow" panose="020B0606020202030204" pitchFamily="34" charset="0"/>
              </a:rPr>
              <a:t>Figure 6: Expenditure - Where does the Money go?</a:t>
            </a:r>
            <a:r>
              <a:rPr lang="en-US" sz="2800" dirty="0"/>
              <a:t/>
            </a:r>
            <a:br>
              <a:rPr lang="en-US" sz="2800" dirty="0"/>
            </a:br>
            <a:endParaRPr lang="en-US" sz="2800" dirty="0"/>
          </a:p>
        </p:txBody>
      </p:sp>
      <p:graphicFrame>
        <p:nvGraphicFramePr>
          <p:cNvPr id="4" name="Content Placeholder 3">
            <a:extLst>
              <a:ext uri="{FF2B5EF4-FFF2-40B4-BE49-F238E27FC236}">
                <a16:creationId xmlns="" xmlns:xdr="http://schemas.openxmlformats.org/drawingml/2006/spreadsheetDrawing" xmlns:a16="http://schemas.microsoft.com/office/drawing/2014/main" xmlns:lc="http://schemas.openxmlformats.org/drawingml/2006/lockedCanvas" id="{117B49E1-D10E-4A5F-A0F2-F7DB6DA609B6}"/>
              </a:ext>
            </a:extLst>
          </p:cNvPr>
          <p:cNvGraphicFramePr>
            <a:graphicFrameLocks noGrp="1"/>
          </p:cNvGraphicFramePr>
          <p:nvPr>
            <p:ph idx="1"/>
          </p:nvPr>
        </p:nvGraphicFramePr>
        <p:xfrm>
          <a:off x="838200" y="708025"/>
          <a:ext cx="10515600" cy="546893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17</a:t>
            </a:fld>
            <a:endParaRPr lang="en-US" dirty="0">
              <a:solidFill>
                <a:prstClr val="black">
                  <a:tint val="75000"/>
                </a:prstClr>
              </a:solidFill>
            </a:endParaRPr>
          </a:p>
        </p:txBody>
      </p:sp>
    </p:spTree>
    <p:extLst>
      <p:ext uri="{BB962C8B-B14F-4D97-AF65-F5344CB8AC3E}">
        <p14:creationId xmlns:p14="http://schemas.microsoft.com/office/powerpoint/2010/main" val="354668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3669"/>
          </a:xfrm>
        </p:spPr>
        <p:txBody>
          <a:bodyPr>
            <a:normAutofit fontScale="90000"/>
          </a:bodyPr>
          <a:lstStyle/>
          <a:p>
            <a:r>
              <a:rPr lang="en-US" sz="2800" b="1" dirty="0">
                <a:solidFill>
                  <a:srgbClr val="00B050"/>
                </a:solidFill>
                <a:latin typeface="Arial Narrow" panose="020B0606020202030204" pitchFamily="34" charset="0"/>
              </a:rPr>
              <a:t>Figure 7: Expenditure Performance by Economic Type</a:t>
            </a:r>
            <a:r>
              <a:rPr lang="en-US" sz="2800" dirty="0"/>
              <a:t/>
            </a:r>
            <a:br>
              <a:rPr lang="en-US" sz="2800" dirty="0"/>
            </a:br>
            <a:endParaRPr lang="en-US" sz="2800" dirty="0"/>
          </a:p>
        </p:txBody>
      </p:sp>
      <p:pic>
        <p:nvPicPr>
          <p:cNvPr id="5" name="Content Placeholder 4"/>
          <p:cNvPicPr>
            <a:picLocks noGrp="1" noChangeAspect="1"/>
          </p:cNvPicPr>
          <p:nvPr>
            <p:ph idx="1"/>
          </p:nvPr>
        </p:nvPicPr>
        <p:blipFill>
          <a:blip r:embed="rId2"/>
          <a:stretch>
            <a:fillRect/>
          </a:stretch>
        </p:blipFill>
        <p:spPr>
          <a:xfrm>
            <a:off x="695460" y="824248"/>
            <a:ext cx="10715222" cy="5560423"/>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3136312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30334"/>
          </a:xfrm>
        </p:spPr>
        <p:txBody>
          <a:bodyPr>
            <a:normAutofit fontScale="90000"/>
          </a:bodyPr>
          <a:lstStyle/>
          <a:p>
            <a:r>
              <a:rPr lang="en-US" sz="2800" b="1" dirty="0" smtClean="0">
                <a:solidFill>
                  <a:srgbClr val="00B050"/>
                </a:solidFill>
                <a:latin typeface="Arial Narrow" panose="020B0606020202030204" pitchFamily="34" charset="0"/>
              </a:rPr>
              <a:t/>
            </a:r>
            <a:br>
              <a:rPr lang="en-US" sz="2800" b="1" dirty="0" smtClean="0">
                <a:solidFill>
                  <a:srgbClr val="00B050"/>
                </a:solidFill>
                <a:latin typeface="Arial Narrow" panose="020B0606020202030204" pitchFamily="34" charset="0"/>
              </a:rPr>
            </a:br>
            <a:r>
              <a:rPr lang="en-US" sz="2800" b="1" dirty="0" smtClean="0">
                <a:solidFill>
                  <a:srgbClr val="00B050"/>
                </a:solidFill>
                <a:latin typeface="Arial Narrow" panose="020B0606020202030204" pitchFamily="34" charset="0"/>
              </a:rPr>
              <a:t>Figure </a:t>
            </a:r>
            <a:r>
              <a:rPr lang="en-US" sz="2800" b="1" dirty="0">
                <a:solidFill>
                  <a:srgbClr val="00B050"/>
                </a:solidFill>
                <a:latin typeface="Arial Narrow" panose="020B0606020202030204" pitchFamily="34" charset="0"/>
              </a:rPr>
              <a:t>8: Aggregate Expenditure Composition</a:t>
            </a:r>
            <a:r>
              <a:rPr lang="en-US" sz="8000" dirty="0"/>
              <a:t/>
            </a:r>
            <a:br>
              <a:rPr lang="en-US" sz="8000" dirty="0"/>
            </a:br>
            <a:endParaRPr lang="en-US" dirty="0"/>
          </a:p>
        </p:txBody>
      </p:sp>
      <p:pic>
        <p:nvPicPr>
          <p:cNvPr id="4" name="Content Placeholder 3"/>
          <p:cNvPicPr>
            <a:picLocks noGrp="1" noChangeAspect="1"/>
          </p:cNvPicPr>
          <p:nvPr>
            <p:ph idx="1"/>
          </p:nvPr>
        </p:nvPicPr>
        <p:blipFill>
          <a:blip r:embed="rId2"/>
          <a:stretch>
            <a:fillRect/>
          </a:stretch>
        </p:blipFill>
        <p:spPr>
          <a:xfrm>
            <a:off x="785611" y="934787"/>
            <a:ext cx="10702343" cy="5556165"/>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19</a:t>
            </a:fld>
            <a:endParaRPr lang="en-US" dirty="0">
              <a:solidFill>
                <a:prstClr val="black">
                  <a:tint val="75000"/>
                </a:prstClr>
              </a:solidFill>
            </a:endParaRPr>
          </a:p>
        </p:txBody>
      </p:sp>
    </p:spTree>
    <p:extLst>
      <p:ext uri="{BB962C8B-B14F-4D97-AF65-F5344CB8AC3E}">
        <p14:creationId xmlns:p14="http://schemas.microsoft.com/office/powerpoint/2010/main" val="2913683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437" y="1"/>
            <a:ext cx="11624445" cy="537882"/>
          </a:xfrm>
          <a:ln>
            <a:solidFill>
              <a:schemeClr val="bg1"/>
            </a:solidFill>
          </a:ln>
        </p:spPr>
        <p:txBody>
          <a:bodyPr>
            <a:normAutofit fontScale="90000"/>
          </a:bodyPr>
          <a:lstStyle/>
          <a:p>
            <a:pPr lvl="0"/>
            <a:r>
              <a:rPr kumimoji="0" lang="en-US" altLang="en-US" sz="3600" b="1" i="0" u="sng" strike="noStrike" normalizeH="0" baseline="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Narrow" panose="020B0606020202030204" pitchFamily="34" charset="0"/>
              </a:rPr>
              <a:t/>
            </a:r>
            <a:br>
              <a:rPr kumimoji="0" lang="en-US" altLang="en-US" sz="3600" b="1" i="0" u="sng" strike="noStrike" normalizeH="0" baseline="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Narrow" panose="020B0606020202030204" pitchFamily="34" charset="0"/>
              </a:rPr>
            </a:br>
            <a:r>
              <a:rPr kumimoji="0" lang="en-US" altLang="en-US" sz="3600" b="1" i="0" u="sng" strike="noStrike" normalizeH="0" baseline="0" dirty="0" smtClean="0">
                <a:ln w="0"/>
                <a:solidFill>
                  <a:srgbClr val="00B050"/>
                </a:solidFill>
                <a:effectLst>
                  <a:outerShdw blurRad="38100" dist="19050" dir="2700000" algn="tl" rotWithShape="0">
                    <a:schemeClr val="dk1">
                      <a:alpha val="40000"/>
                    </a:schemeClr>
                  </a:outerShdw>
                </a:effectLst>
                <a:latin typeface="Arial Narrow" panose="020B0606020202030204" pitchFamily="34" charset="0"/>
              </a:rPr>
              <a:t>OUTLINE</a:t>
            </a:r>
            <a:r>
              <a:rPr kumimoji="0" lang="en-US" altLang="en-US" b="1" i="0" u="none" strike="noStrike" normalizeH="0" baseline="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panose="020B0604020202020204" pitchFamily="34" charset="0"/>
              </a:rPr>
              <a:t/>
            </a:r>
            <a:br>
              <a:rPr kumimoji="0" lang="en-US" altLang="en-US" b="1" i="0" u="none" strike="noStrike" normalizeH="0" baseline="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panose="020B0604020202020204" pitchFamily="34" charset="0"/>
              </a:rPr>
            </a:br>
            <a:endParaRPr lang="en-US"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1" name="TextBox 10"/>
          <p:cNvSpPr txBox="1"/>
          <p:nvPr/>
        </p:nvSpPr>
        <p:spPr>
          <a:xfrm>
            <a:off x="343437" y="457201"/>
            <a:ext cx="10934163" cy="5724644"/>
          </a:xfrm>
          <a:prstGeom prst="rect">
            <a:avLst/>
          </a:prstGeom>
          <a:noFill/>
        </p:spPr>
        <p:txBody>
          <a:bodyPr wrap="square" rtlCol="0">
            <a:spAutoFit/>
          </a:bodyPr>
          <a:lstStyle/>
          <a:p>
            <a:pPr marL="282575" indent="-282575" defTabSz="457200">
              <a:buFont typeface="Wingdings" panose="05000000000000000000" pitchFamily="2" charset="2"/>
              <a:buChar char="§"/>
            </a:pPr>
            <a:r>
              <a:rPr lang="en-GB" sz="2400" dirty="0">
                <a:solidFill>
                  <a:prstClr val="black"/>
                </a:solidFill>
                <a:latin typeface="Arial Narrow" panose="020B0606020202030204" pitchFamily="34" charset="0"/>
              </a:rPr>
              <a:t>Table of Contents						-			-			-			-		2</a:t>
            </a:r>
          </a:p>
          <a:p>
            <a:pPr marL="282575" indent="-282575" defTabSz="457200">
              <a:buFont typeface="Wingdings" panose="05000000000000000000" pitchFamily="2" charset="2"/>
              <a:buChar char="§"/>
            </a:pPr>
            <a:r>
              <a:rPr lang="en-GB" sz="2400" dirty="0">
                <a:solidFill>
                  <a:prstClr val="black"/>
                </a:solidFill>
                <a:latin typeface="Arial Narrow" panose="020B0606020202030204" pitchFamily="34" charset="0"/>
              </a:rPr>
              <a:t>About the </a:t>
            </a:r>
            <a:r>
              <a:rPr lang="en-GB" sz="2400" dirty="0" smtClean="0">
                <a:solidFill>
                  <a:prstClr val="black"/>
                </a:solidFill>
                <a:latin typeface="Arial Narrow" panose="020B0606020202030204" pitchFamily="34" charset="0"/>
              </a:rPr>
              <a:t>Citizens’ </a:t>
            </a:r>
            <a:r>
              <a:rPr lang="en-GB" sz="2400" dirty="0">
                <a:solidFill>
                  <a:prstClr val="black"/>
                </a:solidFill>
                <a:latin typeface="Arial Narrow" panose="020B0606020202030204" pitchFamily="34" charset="0"/>
              </a:rPr>
              <a:t>Accountability Report			-			-			-		3</a:t>
            </a:r>
          </a:p>
          <a:p>
            <a:pPr marL="282575" indent="-282575" defTabSz="457200">
              <a:buFont typeface="Wingdings" panose="05000000000000000000" pitchFamily="2" charset="2"/>
              <a:buChar char="§"/>
            </a:pPr>
            <a:r>
              <a:rPr lang="en-GB" sz="2400" dirty="0">
                <a:solidFill>
                  <a:prstClr val="black"/>
                </a:solidFill>
                <a:latin typeface="Arial Narrow" panose="020B0606020202030204" pitchFamily="34" charset="0"/>
              </a:rPr>
              <a:t>Executive Summary								-			-			-		4</a:t>
            </a:r>
            <a:endParaRPr lang="en-US" sz="2400" dirty="0">
              <a:solidFill>
                <a:prstClr val="black"/>
              </a:solidFill>
              <a:latin typeface="Arial Narrow" panose="020B0606020202030204" pitchFamily="34" charset="0"/>
            </a:endParaRPr>
          </a:p>
          <a:p>
            <a:pPr marL="285750" indent="-285750" defTabSz="457200">
              <a:lnSpc>
                <a:spcPct val="150000"/>
              </a:lnSpc>
              <a:buFont typeface="Wingdings" panose="05000000000000000000" pitchFamily="2" charset="2"/>
              <a:buChar char="§"/>
            </a:pPr>
            <a:r>
              <a:rPr lang="en-US" sz="2400" dirty="0">
                <a:solidFill>
                  <a:prstClr val="black"/>
                </a:solidFill>
                <a:latin typeface="Arial Narrow" panose="020B0606020202030204" pitchFamily="34" charset="0"/>
              </a:rPr>
              <a:t>Section 1		Budget Outturn			-			-			-			-		5 - 9</a:t>
            </a:r>
          </a:p>
          <a:p>
            <a:pPr marL="285750" indent="-285750" defTabSz="457200">
              <a:lnSpc>
                <a:spcPct val="150000"/>
              </a:lnSpc>
              <a:buFont typeface="Wingdings" panose="05000000000000000000" pitchFamily="2" charset="2"/>
              <a:buChar char="§"/>
            </a:pPr>
            <a:r>
              <a:rPr lang="en-US" sz="2400" dirty="0">
                <a:solidFill>
                  <a:prstClr val="black"/>
                </a:solidFill>
                <a:latin typeface="Arial Narrow" panose="020B0606020202030204" pitchFamily="34" charset="0"/>
              </a:rPr>
              <a:t>Section 2		Revenue Outturn		-			-			-			-		10 - 12</a:t>
            </a:r>
          </a:p>
          <a:p>
            <a:pPr marL="285750" indent="-285750" defTabSz="457200">
              <a:lnSpc>
                <a:spcPct val="150000"/>
              </a:lnSpc>
              <a:buFont typeface="Wingdings" panose="05000000000000000000" pitchFamily="2" charset="2"/>
              <a:buChar char="§"/>
            </a:pPr>
            <a:r>
              <a:rPr lang="en-US" sz="2400" dirty="0">
                <a:solidFill>
                  <a:prstClr val="black"/>
                </a:solidFill>
                <a:latin typeface="Arial Narrow" panose="020B0606020202030204" pitchFamily="34" charset="0"/>
              </a:rPr>
              <a:t>Section 3		Expenditure Outturn		-			-			-			-		13 - </a:t>
            </a:r>
            <a:r>
              <a:rPr lang="en-US" sz="2400" dirty="0" smtClean="0">
                <a:solidFill>
                  <a:prstClr val="black"/>
                </a:solidFill>
                <a:latin typeface="Arial Narrow" panose="020B0606020202030204" pitchFamily="34" charset="0"/>
              </a:rPr>
              <a:t>19</a:t>
            </a:r>
            <a:endParaRPr lang="en-US" sz="2400" dirty="0">
              <a:solidFill>
                <a:prstClr val="black"/>
              </a:solidFill>
              <a:latin typeface="Arial Narrow" panose="020B0606020202030204" pitchFamily="34" charset="0"/>
            </a:endParaRPr>
          </a:p>
          <a:p>
            <a:pPr marL="285750" indent="-285750" defTabSz="457200">
              <a:lnSpc>
                <a:spcPct val="150000"/>
              </a:lnSpc>
              <a:buFont typeface="Wingdings" panose="05000000000000000000" pitchFamily="2" charset="2"/>
              <a:buChar char="§"/>
            </a:pPr>
            <a:r>
              <a:rPr lang="en-US" sz="2400" dirty="0">
                <a:solidFill>
                  <a:prstClr val="black"/>
                </a:solidFill>
                <a:latin typeface="Arial Narrow" panose="020B0606020202030204" pitchFamily="34" charset="0"/>
              </a:rPr>
              <a:t>Section 4		Audit Findings			-			-			-			-		</a:t>
            </a:r>
            <a:r>
              <a:rPr lang="en-US" sz="2400" dirty="0" smtClean="0">
                <a:solidFill>
                  <a:prstClr val="black"/>
                </a:solidFill>
                <a:latin typeface="Arial Narrow" panose="020B0606020202030204" pitchFamily="34" charset="0"/>
              </a:rPr>
              <a:t>20 </a:t>
            </a:r>
            <a:r>
              <a:rPr lang="en-US" sz="2400" dirty="0">
                <a:solidFill>
                  <a:prstClr val="black"/>
                </a:solidFill>
                <a:latin typeface="Arial Narrow" panose="020B0606020202030204" pitchFamily="34" charset="0"/>
              </a:rPr>
              <a:t>- </a:t>
            </a:r>
            <a:r>
              <a:rPr lang="en-US" sz="2400" dirty="0" smtClean="0">
                <a:solidFill>
                  <a:prstClr val="black"/>
                </a:solidFill>
                <a:latin typeface="Arial Narrow" panose="020B0606020202030204" pitchFamily="34" charset="0"/>
              </a:rPr>
              <a:t>21</a:t>
            </a:r>
            <a:endParaRPr lang="en-US" sz="2400" dirty="0">
              <a:solidFill>
                <a:prstClr val="black"/>
              </a:solidFill>
              <a:latin typeface="Arial Narrow" panose="020B0606020202030204" pitchFamily="34" charset="0"/>
            </a:endParaRPr>
          </a:p>
          <a:p>
            <a:pPr marL="285750" indent="-285750" defTabSz="457200">
              <a:lnSpc>
                <a:spcPct val="150000"/>
              </a:lnSpc>
              <a:buFont typeface="Wingdings" panose="05000000000000000000" pitchFamily="2" charset="2"/>
              <a:buChar char="§"/>
            </a:pPr>
            <a:r>
              <a:rPr lang="en-US" sz="2400" dirty="0">
                <a:solidFill>
                  <a:prstClr val="black"/>
                </a:solidFill>
                <a:latin typeface="Arial Narrow" panose="020B0606020202030204" pitchFamily="34" charset="0"/>
              </a:rPr>
              <a:t>Section 5		Audited Financial Statements		-			-			-		</a:t>
            </a:r>
            <a:r>
              <a:rPr lang="en-US" sz="2400" dirty="0" smtClean="0">
                <a:solidFill>
                  <a:prstClr val="black"/>
                </a:solidFill>
                <a:latin typeface="Arial Narrow" panose="020B0606020202030204" pitchFamily="34" charset="0"/>
              </a:rPr>
              <a:t>22 </a:t>
            </a:r>
            <a:r>
              <a:rPr lang="en-US" sz="2400" dirty="0">
                <a:solidFill>
                  <a:prstClr val="black"/>
                </a:solidFill>
                <a:latin typeface="Arial Narrow" panose="020B0606020202030204" pitchFamily="34" charset="0"/>
              </a:rPr>
              <a:t>- </a:t>
            </a:r>
            <a:r>
              <a:rPr lang="en-US" sz="2400" dirty="0" smtClean="0">
                <a:solidFill>
                  <a:prstClr val="black"/>
                </a:solidFill>
                <a:latin typeface="Arial Narrow" panose="020B0606020202030204" pitchFamily="34" charset="0"/>
              </a:rPr>
              <a:t>23</a:t>
            </a:r>
            <a:endParaRPr lang="en-US" sz="2400" dirty="0">
              <a:solidFill>
                <a:prstClr val="black"/>
              </a:solidFill>
              <a:latin typeface="Arial Narrow" panose="020B0606020202030204" pitchFamily="34" charset="0"/>
            </a:endParaRPr>
          </a:p>
          <a:p>
            <a:pPr marL="285750" indent="-285750" defTabSz="457200">
              <a:lnSpc>
                <a:spcPct val="150000"/>
              </a:lnSpc>
              <a:buFont typeface="Wingdings" panose="05000000000000000000" pitchFamily="2" charset="2"/>
              <a:buChar char="§"/>
            </a:pPr>
            <a:r>
              <a:rPr lang="en-US" sz="2400" dirty="0">
                <a:solidFill>
                  <a:prstClr val="black"/>
                </a:solidFill>
                <a:latin typeface="Arial Narrow" panose="020B0606020202030204" pitchFamily="34" charset="0"/>
              </a:rPr>
              <a:t>Section 6		Top Sectoral Allocation				-			-			-		</a:t>
            </a:r>
            <a:r>
              <a:rPr lang="en-US" sz="2400" dirty="0" smtClean="0">
                <a:solidFill>
                  <a:prstClr val="black"/>
                </a:solidFill>
                <a:latin typeface="Arial Narrow" panose="020B0606020202030204" pitchFamily="34" charset="0"/>
              </a:rPr>
              <a:t>24 </a:t>
            </a:r>
            <a:r>
              <a:rPr lang="en-US" sz="2400" dirty="0">
                <a:solidFill>
                  <a:prstClr val="black"/>
                </a:solidFill>
                <a:latin typeface="Arial Narrow" panose="020B0606020202030204" pitchFamily="34" charset="0"/>
              </a:rPr>
              <a:t>- </a:t>
            </a:r>
            <a:r>
              <a:rPr lang="en-US" sz="2400" dirty="0" smtClean="0">
                <a:solidFill>
                  <a:prstClr val="black"/>
                </a:solidFill>
                <a:latin typeface="Arial Narrow" panose="020B0606020202030204" pitchFamily="34" charset="0"/>
              </a:rPr>
              <a:t>33</a:t>
            </a:r>
            <a:endParaRPr lang="en-US" sz="2400" dirty="0">
              <a:solidFill>
                <a:prstClr val="black"/>
              </a:solidFill>
              <a:latin typeface="Arial Narrow" panose="020B0606020202030204" pitchFamily="34" charset="0"/>
            </a:endParaRPr>
          </a:p>
          <a:p>
            <a:pPr marL="285750" indent="-285750" defTabSz="457200">
              <a:lnSpc>
                <a:spcPct val="150000"/>
              </a:lnSpc>
              <a:buFont typeface="Wingdings" panose="05000000000000000000" pitchFamily="2" charset="2"/>
              <a:buChar char="§"/>
            </a:pPr>
            <a:r>
              <a:rPr lang="en-US" sz="2400" dirty="0">
                <a:solidFill>
                  <a:prstClr val="black"/>
                </a:solidFill>
                <a:latin typeface="Arial Narrow" panose="020B0606020202030204" pitchFamily="34" charset="0"/>
              </a:rPr>
              <a:t>Section 7		Top Value Capital Projects			-			-			-		</a:t>
            </a:r>
            <a:r>
              <a:rPr lang="en-US" sz="2400" dirty="0" smtClean="0">
                <a:solidFill>
                  <a:prstClr val="black"/>
                </a:solidFill>
                <a:latin typeface="Arial Narrow" panose="020B0606020202030204" pitchFamily="34" charset="0"/>
              </a:rPr>
              <a:t>34 </a:t>
            </a:r>
            <a:r>
              <a:rPr lang="en-US" sz="2400" dirty="0">
                <a:solidFill>
                  <a:prstClr val="black"/>
                </a:solidFill>
                <a:latin typeface="Arial Narrow" panose="020B0606020202030204" pitchFamily="34" charset="0"/>
              </a:rPr>
              <a:t>- </a:t>
            </a:r>
            <a:r>
              <a:rPr lang="en-US" sz="2400" dirty="0" smtClean="0">
                <a:solidFill>
                  <a:prstClr val="black"/>
                </a:solidFill>
                <a:latin typeface="Arial Narrow" panose="020B0606020202030204" pitchFamily="34" charset="0"/>
              </a:rPr>
              <a:t>36</a:t>
            </a:r>
            <a:endParaRPr lang="en-US" sz="2400" dirty="0">
              <a:solidFill>
                <a:prstClr val="black"/>
              </a:solidFill>
              <a:latin typeface="Arial Narrow" panose="020B0606020202030204" pitchFamily="34" charset="0"/>
            </a:endParaRPr>
          </a:p>
          <a:p>
            <a:pPr marL="285750" indent="-285750" defTabSz="457200">
              <a:lnSpc>
                <a:spcPct val="150000"/>
              </a:lnSpc>
              <a:buFont typeface="Wingdings" panose="05000000000000000000" pitchFamily="2" charset="2"/>
              <a:buChar char="§"/>
            </a:pPr>
            <a:r>
              <a:rPr lang="en-US" sz="2400" dirty="0">
                <a:solidFill>
                  <a:prstClr val="black"/>
                </a:solidFill>
                <a:latin typeface="Arial Narrow" panose="020B0606020202030204" pitchFamily="34" charset="0"/>
              </a:rPr>
              <a:t>Section 8		Citizen-Nominated Projects - Implementation Status Report	-		</a:t>
            </a:r>
            <a:r>
              <a:rPr lang="en-US" sz="2400" dirty="0" smtClean="0">
                <a:solidFill>
                  <a:prstClr val="black"/>
                </a:solidFill>
                <a:latin typeface="Arial Narrow" panose="020B0606020202030204" pitchFamily="34" charset="0"/>
              </a:rPr>
              <a:t>37 </a:t>
            </a:r>
            <a:r>
              <a:rPr lang="en-US" sz="2400" dirty="0">
                <a:solidFill>
                  <a:prstClr val="black"/>
                </a:solidFill>
                <a:latin typeface="Arial Narrow" panose="020B0606020202030204" pitchFamily="34" charset="0"/>
              </a:rPr>
              <a:t>- </a:t>
            </a:r>
            <a:r>
              <a:rPr lang="en-US" sz="2400" dirty="0" smtClean="0">
                <a:solidFill>
                  <a:prstClr val="black"/>
                </a:solidFill>
                <a:latin typeface="Arial Narrow" panose="020B0606020202030204" pitchFamily="34" charset="0"/>
              </a:rPr>
              <a:t>39</a:t>
            </a:r>
            <a:r>
              <a:rPr lang="en-US" sz="2800" dirty="0">
                <a:solidFill>
                  <a:prstClr val="black"/>
                </a:solidFill>
                <a:latin typeface="Arial Narrow" panose="020B0606020202030204" pitchFamily="34" charset="0"/>
              </a:rPr>
              <a:t>	</a:t>
            </a:r>
          </a:p>
        </p:txBody>
      </p:sp>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2383305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6244"/>
          </a:xfrm>
        </p:spPr>
        <p:txBody>
          <a:bodyPr>
            <a:noAutofit/>
          </a:bodyPr>
          <a:lstStyle/>
          <a:p>
            <a:r>
              <a:rPr lang="en-US" sz="2800" b="1" dirty="0" smtClean="0">
                <a:solidFill>
                  <a:srgbClr val="00B050"/>
                </a:solidFill>
                <a:latin typeface="Arial Narrow" panose="020B0606020202030204" pitchFamily="34" charset="0"/>
              </a:rPr>
              <a:t/>
            </a:r>
            <a:br>
              <a:rPr lang="en-US" sz="2800" b="1" dirty="0" smtClean="0">
                <a:solidFill>
                  <a:srgbClr val="00B050"/>
                </a:solidFill>
                <a:latin typeface="Arial Narrow" panose="020B0606020202030204" pitchFamily="34" charset="0"/>
              </a:rPr>
            </a:br>
            <a:r>
              <a:rPr lang="en-US" sz="2800" b="1" dirty="0">
                <a:solidFill>
                  <a:srgbClr val="00B050"/>
                </a:solidFill>
                <a:latin typeface="Arial Narrow" panose="020B0606020202030204" pitchFamily="34" charset="0"/>
              </a:rPr>
              <a:t/>
            </a:r>
            <a:br>
              <a:rPr lang="en-US" sz="2800" b="1" dirty="0">
                <a:solidFill>
                  <a:srgbClr val="00B050"/>
                </a:solidFill>
                <a:latin typeface="Arial Narrow" panose="020B0606020202030204" pitchFamily="34" charset="0"/>
              </a:rPr>
            </a:br>
            <a:r>
              <a:rPr lang="en-US" sz="2800" b="1" dirty="0" smtClean="0">
                <a:solidFill>
                  <a:srgbClr val="00B050"/>
                </a:solidFill>
                <a:latin typeface="Arial Narrow" panose="020B0606020202030204" pitchFamily="34" charset="0"/>
              </a:rPr>
              <a:t/>
            </a:r>
            <a:br>
              <a:rPr lang="en-US" sz="2800" b="1" dirty="0" smtClean="0">
                <a:solidFill>
                  <a:srgbClr val="00B050"/>
                </a:solidFill>
                <a:latin typeface="Arial Narrow" panose="020B0606020202030204" pitchFamily="34" charset="0"/>
              </a:rPr>
            </a:br>
            <a:r>
              <a:rPr lang="en-US" sz="2500" b="1" dirty="0" smtClean="0">
                <a:solidFill>
                  <a:srgbClr val="00B050"/>
                </a:solidFill>
                <a:latin typeface="Arial Narrow" panose="020B0606020202030204" pitchFamily="34" charset="0"/>
              </a:rPr>
              <a:t>Section </a:t>
            </a:r>
            <a:r>
              <a:rPr lang="en-US" sz="2500" b="1" dirty="0">
                <a:solidFill>
                  <a:srgbClr val="00B050"/>
                </a:solidFill>
                <a:latin typeface="Arial Narrow" panose="020B0606020202030204" pitchFamily="34" charset="0"/>
              </a:rPr>
              <a:t>4:  </a:t>
            </a:r>
            <a:r>
              <a:rPr lang="en-GB" sz="2500" b="1" dirty="0">
                <a:solidFill>
                  <a:srgbClr val="00B050"/>
                </a:solidFill>
                <a:latin typeface="Arial Narrow" panose="020B0606020202030204" pitchFamily="34" charset="0"/>
              </a:rPr>
              <a:t>Audit </a:t>
            </a:r>
            <a:r>
              <a:rPr lang="en-GB" sz="2500" b="1" dirty="0" smtClean="0">
                <a:solidFill>
                  <a:srgbClr val="00B050"/>
                </a:solidFill>
                <a:latin typeface="Arial Narrow" panose="020B0606020202030204" pitchFamily="34" charset="0"/>
              </a:rPr>
              <a:t>Findings</a:t>
            </a:r>
            <a:r>
              <a:rPr lang="en-GB" sz="2800" b="1" dirty="0" smtClean="0">
                <a:solidFill>
                  <a:srgbClr val="00B050"/>
                </a:solidFill>
                <a:latin typeface="Arial Narrow" panose="020B0606020202030204" pitchFamily="34" charset="0"/>
              </a:rPr>
              <a:t/>
            </a:r>
            <a:br>
              <a:rPr lang="en-GB" sz="2800" b="1" dirty="0" smtClean="0">
                <a:solidFill>
                  <a:srgbClr val="00B050"/>
                </a:solidFill>
                <a:latin typeface="Arial Narrow" panose="020B0606020202030204" pitchFamily="34" charset="0"/>
              </a:rPr>
            </a:br>
            <a:r>
              <a:rPr lang="en-GB" sz="1600" dirty="0">
                <a:latin typeface="Cambria" panose="02040503050406030204" pitchFamily="18" charset="0"/>
              </a:rPr>
              <a:t>This section outlines the findings from the Audit process on the fiscal year budget implementation including queries, unremitted funds, government property sales, etc.  The Auditor General's statement should include revenue and expenditure, audited financial statements, findings from the audit as contained in the audited financial statement.</a:t>
            </a:r>
            <a:r>
              <a:rPr lang="en-US" sz="1600" dirty="0">
                <a:latin typeface="Cambria" panose="02040503050406030204" pitchFamily="18" charset="0"/>
                <a:ea typeface="Arial" panose="020B0604020202020204" pitchFamily="34" charset="0"/>
              </a:rPr>
              <a:t/>
            </a:r>
            <a:br>
              <a:rPr lang="en-US" sz="1600" dirty="0">
                <a:latin typeface="Cambria" panose="02040503050406030204" pitchFamily="18" charset="0"/>
                <a:ea typeface="Arial" panose="020B0604020202020204" pitchFamily="34" charset="0"/>
              </a:rPr>
            </a:br>
            <a:r>
              <a:rPr lang="en-GB" sz="2800" b="1" dirty="0">
                <a:solidFill>
                  <a:srgbClr val="00B050"/>
                </a:solidFill>
                <a:latin typeface="Arial Narrow" panose="020B0606020202030204" pitchFamily="34" charset="0"/>
              </a:rPr>
              <a:t/>
            </a:r>
            <a:br>
              <a:rPr lang="en-GB" sz="2800" b="1" dirty="0">
                <a:solidFill>
                  <a:srgbClr val="00B050"/>
                </a:solidFill>
                <a:latin typeface="Arial Narrow" panose="020B0606020202030204" pitchFamily="34" charset="0"/>
              </a:rPr>
            </a:br>
            <a:endParaRPr lang="en-US" sz="2800" dirty="0"/>
          </a:p>
        </p:txBody>
      </p:sp>
      <p:sp>
        <p:nvSpPr>
          <p:cNvPr id="3" name="Content Placeholder 2"/>
          <p:cNvSpPr>
            <a:spLocks noGrp="1"/>
          </p:cNvSpPr>
          <p:nvPr>
            <p:ph idx="1"/>
          </p:nvPr>
        </p:nvSpPr>
        <p:spPr/>
        <p:txBody>
          <a:bodyPr>
            <a:normAutofit fontScale="55000" lnSpcReduction="20000"/>
          </a:bodyPr>
          <a:lstStyle/>
          <a:p>
            <a:pPr fontAlgn="t"/>
            <a:r>
              <a:rPr lang="en-GB" b="1" dirty="0"/>
              <a:t>A. RECURRENT EXPENDITURE PAYMENT VOUCHERS</a:t>
            </a:r>
            <a:endParaRPr lang="en-US" dirty="0"/>
          </a:p>
          <a:p>
            <a:pPr fontAlgn="t"/>
            <a:r>
              <a:rPr lang="en-GB" dirty="0"/>
              <a:t>Majority of the audit queries were in respect of recurrent expenditure. The queries were on unretired standing </a:t>
            </a:r>
            <a:r>
              <a:rPr lang="en-GB" dirty="0" err="1"/>
              <a:t>imprest</a:t>
            </a:r>
            <a:r>
              <a:rPr lang="en-GB" dirty="0"/>
              <a:t>, </a:t>
            </a:r>
            <a:r>
              <a:rPr lang="en-GB" dirty="0" err="1"/>
              <a:t>imprest</a:t>
            </a:r>
            <a:r>
              <a:rPr lang="en-GB" dirty="0"/>
              <a:t> unaccounted for, payments without approval and payment of salaries to retired staffs.</a:t>
            </a:r>
            <a:endParaRPr lang="en-US" dirty="0"/>
          </a:p>
          <a:p>
            <a:pPr fontAlgn="t"/>
            <a:r>
              <a:rPr lang="en-GB" b="1" dirty="0"/>
              <a:t>B. CAPITAL EXPENDITURE PAYMENT VOUCHERS</a:t>
            </a:r>
            <a:endParaRPr lang="en-US" dirty="0"/>
          </a:p>
          <a:p>
            <a:pPr fontAlgn="t"/>
            <a:r>
              <a:rPr lang="en-GB" dirty="0" smtClean="0"/>
              <a:t>Six (6) queries </a:t>
            </a:r>
            <a:r>
              <a:rPr lang="en-GB" dirty="0"/>
              <a:t>were significant being special </a:t>
            </a:r>
            <a:r>
              <a:rPr lang="en-GB" dirty="0" err="1"/>
              <a:t>imprest</a:t>
            </a:r>
            <a:r>
              <a:rPr lang="en-GB" dirty="0"/>
              <a:t> unretired or not accounted for.  </a:t>
            </a:r>
            <a:endParaRPr lang="en-US" dirty="0"/>
          </a:p>
          <a:p>
            <a:pPr fontAlgn="t"/>
            <a:r>
              <a:rPr lang="en-GB" b="1" dirty="0"/>
              <a:t>C. SUMMARY OF QUERIED PAYMENT VOUCHERS</a:t>
            </a:r>
            <a:endParaRPr lang="en-US" dirty="0"/>
          </a:p>
          <a:p>
            <a:pPr fontAlgn="t"/>
            <a:r>
              <a:rPr lang="en-GB" dirty="0" smtClean="0"/>
              <a:t>Four (4) </a:t>
            </a:r>
            <a:r>
              <a:rPr lang="en-GB" dirty="0"/>
              <a:t>queries on payment without sufficient document/doubtful expenditure made it to the audited report.</a:t>
            </a:r>
            <a:endParaRPr lang="en-US" dirty="0"/>
          </a:p>
          <a:p>
            <a:pPr fontAlgn="t"/>
            <a:r>
              <a:rPr lang="en-GB" b="1" dirty="0"/>
              <a:t>D. ASSETS (PROPERTY, PLANT AND EQUIPMENT) REGISTER– None</a:t>
            </a:r>
            <a:endParaRPr lang="en-US" dirty="0"/>
          </a:p>
          <a:p>
            <a:pPr fontAlgn="t"/>
            <a:r>
              <a:rPr lang="en-GB" b="1" dirty="0"/>
              <a:t>E. BILLS PAYABLE– None</a:t>
            </a:r>
            <a:endParaRPr lang="en-US" dirty="0"/>
          </a:p>
          <a:p>
            <a:pPr fontAlgn="t"/>
            <a:r>
              <a:rPr lang="en-GB" b="1" dirty="0"/>
              <a:t>F. INVESTMENTS– None</a:t>
            </a:r>
            <a:endParaRPr lang="en-US" dirty="0"/>
          </a:p>
          <a:p>
            <a:pPr fontAlgn="t"/>
            <a:r>
              <a:rPr lang="en-GB" b="1" dirty="0"/>
              <a:t>G. AIDS AND GRANTS– None</a:t>
            </a:r>
            <a:endParaRPr lang="en-US" dirty="0"/>
          </a:p>
          <a:p>
            <a:pPr fontAlgn="t"/>
            <a:r>
              <a:rPr lang="en-GB" b="1" dirty="0"/>
              <a:t>H. CONTINGENT LIABILITIES ON BANK GUARANTEES AND PERFORMANCE GUARANTEES AND</a:t>
            </a:r>
            <a:endParaRPr lang="en-US" dirty="0"/>
          </a:p>
          <a:p>
            <a:pPr marL="0" indent="0" fontAlgn="t">
              <a:buNone/>
            </a:pPr>
            <a:r>
              <a:rPr lang="en-GB" b="1" dirty="0"/>
              <a:t> </a:t>
            </a:r>
            <a:r>
              <a:rPr lang="en-GB" b="1" dirty="0" smtClean="0"/>
              <a:t>     PERFORMANCE </a:t>
            </a:r>
            <a:r>
              <a:rPr lang="en-GB" b="1" dirty="0"/>
              <a:t>GUARANTEES– None</a:t>
            </a:r>
            <a:endParaRPr lang="en-US" dirty="0"/>
          </a:p>
          <a:p>
            <a:pPr fontAlgn="t"/>
            <a:r>
              <a:rPr lang="en-GB" b="1" dirty="0"/>
              <a:t>I. ADHERENCE TO PROCUREMENT PROCEDURES– None</a:t>
            </a:r>
            <a:endParaRPr lang="en-US" dirty="0"/>
          </a:p>
          <a:p>
            <a:endParaRPr lang="en-US" dirty="0"/>
          </a:p>
        </p:txBody>
      </p:sp>
      <p:sp>
        <p:nvSpPr>
          <p:cNvPr id="4" name="Slide Number Placeholder 3"/>
          <p:cNvSpPr>
            <a:spLocks noGrp="1"/>
          </p:cNvSpPr>
          <p:nvPr>
            <p:ph type="sldNum" sz="quarter" idx="12"/>
          </p:nvPr>
        </p:nvSpPr>
        <p:spPr/>
        <p:txBody>
          <a:bodyPr/>
          <a:lstStyle/>
          <a:p>
            <a:fld id="{519954A3-9DFD-4C44-94BA-B95130A3BA1C}" type="slidenum">
              <a:rPr lang="en-US" smtClean="0">
                <a:solidFill>
                  <a:prstClr val="black">
                    <a:tint val="75000"/>
                  </a:prstClr>
                </a:solidFill>
              </a:rPr>
              <a:pPr/>
              <a:t>20</a:t>
            </a:fld>
            <a:endParaRPr lang="en-US" dirty="0">
              <a:solidFill>
                <a:prstClr val="black">
                  <a:tint val="75000"/>
                </a:prstClr>
              </a:solidFill>
            </a:endParaRPr>
          </a:p>
        </p:txBody>
      </p:sp>
    </p:spTree>
    <p:extLst>
      <p:ext uri="{BB962C8B-B14F-4D97-AF65-F5344CB8AC3E}">
        <p14:creationId xmlns:p14="http://schemas.microsoft.com/office/powerpoint/2010/main" val="158423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30334"/>
          </a:xfrm>
        </p:spPr>
        <p:txBody>
          <a:bodyPr>
            <a:normAutofit fontScale="90000"/>
          </a:bodyPr>
          <a:lstStyle/>
          <a:p>
            <a:r>
              <a:rPr lang="en-US" sz="2800" dirty="0" smtClean="0">
                <a:latin typeface="Arial" panose="020B0604020202020204" pitchFamily="34" charset="0"/>
                <a:cs typeface="Arial" panose="020B0604020202020204" pitchFamily="34" charset="0"/>
              </a:rPr>
              <a:t>TABLE 5: Top Ten Audit Queries </a:t>
            </a:r>
            <a:endParaRPr lang="en-US" sz="2800"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06716211"/>
              </p:ext>
            </p:extLst>
          </p:nvPr>
        </p:nvGraphicFramePr>
        <p:xfrm>
          <a:off x="901700" y="862885"/>
          <a:ext cx="10148373" cy="5412606"/>
        </p:xfrm>
        <a:graphic>
          <a:graphicData uri="http://schemas.openxmlformats.org/drawingml/2006/table">
            <a:tbl>
              <a:tblPr/>
              <a:tblGrid>
                <a:gridCol w="2833173"/>
                <a:gridCol w="1236372"/>
                <a:gridCol w="1755311"/>
                <a:gridCol w="1258107"/>
                <a:gridCol w="1816160"/>
                <a:gridCol w="1249250"/>
              </a:tblGrid>
              <a:tr h="325639">
                <a:tc>
                  <a:txBody>
                    <a:bodyPr/>
                    <a:lstStyle/>
                    <a:p>
                      <a:pPr algn="l" fontAlgn="b"/>
                      <a:r>
                        <a:rPr lang="en-US" sz="1100" b="1" i="0" u="none" strike="noStrike" dirty="0">
                          <a:solidFill>
                            <a:srgbClr val="000000"/>
                          </a:solidFill>
                          <a:effectLst/>
                          <a:latin typeface="Nunito"/>
                        </a:rPr>
                        <a:t>Top Ten Audit Queries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620264">
                <a:tc>
                  <a:txBody>
                    <a:bodyPr/>
                    <a:lstStyle/>
                    <a:p>
                      <a:pPr algn="l" fontAlgn="ctr"/>
                      <a:r>
                        <a:rPr lang="en-US" sz="1100" b="1" i="0" u="none" strike="noStrike">
                          <a:solidFill>
                            <a:srgbClr val="000000"/>
                          </a:solidFill>
                          <a:effectLst/>
                          <a:latin typeface="Nunito"/>
                        </a:rPr>
                        <a:t>Details of Expenditure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No. of Queries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Nature of Queries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Amount Queried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Total Cash Expenditure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Percentage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r>
              <a:tr h="294625">
                <a:tc>
                  <a:txBody>
                    <a:bodyPr/>
                    <a:lstStyle/>
                    <a:p>
                      <a:pPr algn="l" fontAlgn="t"/>
                      <a:r>
                        <a:rPr lang="en-US" sz="1100" b="0" i="0" u="none" strike="noStrike">
                          <a:solidFill>
                            <a:srgbClr val="000000"/>
                          </a:solidFill>
                          <a:effectLst/>
                          <a:latin typeface="Nunito"/>
                        </a:rPr>
                        <a:t> Ministry of Information and Strategy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Doubtful Expenditure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Nunito"/>
                        </a:rPr>
                        <a:t>             331,320,000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smtClean="0">
                          <a:solidFill>
                            <a:srgbClr val="000000"/>
                          </a:solidFill>
                          <a:effectLst/>
                          <a:latin typeface="Nunito"/>
                        </a:rPr>
                        <a:t>1,230,470,000</a:t>
                      </a:r>
                      <a:r>
                        <a:rPr lang="en-US" sz="1100" b="0" i="0" u="none" strike="noStrike" dirty="0">
                          <a:solidFill>
                            <a:srgbClr val="000000"/>
                          </a:solidFill>
                          <a:effectLst/>
                          <a:latin typeface="Nunito"/>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smtClean="0">
                          <a:solidFill>
                            <a:srgbClr val="000000"/>
                          </a:solidFill>
                          <a:effectLst/>
                          <a:latin typeface="Nunito"/>
                        </a:rPr>
                        <a:t>26.9</a:t>
                      </a:r>
                      <a:r>
                        <a:rPr lang="en-US" sz="1100" b="0" i="0" u="none" strike="noStrike" dirty="0">
                          <a:solidFill>
                            <a:srgbClr val="000000"/>
                          </a:solidFill>
                          <a:effectLst/>
                          <a:latin typeface="Nunito"/>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4625">
                <a:tc>
                  <a:txBody>
                    <a:bodyPr/>
                    <a:lstStyle/>
                    <a:p>
                      <a:pPr algn="l" fontAlgn="t"/>
                      <a:r>
                        <a:rPr lang="en-US" sz="1100" b="0" i="0" u="none" strike="noStrike">
                          <a:solidFill>
                            <a:srgbClr val="000000"/>
                          </a:solidFill>
                          <a:effectLst/>
                          <a:latin typeface="Nunito"/>
                        </a:rPr>
                        <a:t> Ministry of Science and Technology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Doubtful Expenditure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Nunito"/>
                        </a:rPr>
                        <a:t>               17,728,963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330,210,000</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5.4</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50973">
                <a:tc>
                  <a:txBody>
                    <a:bodyPr/>
                    <a:lstStyle/>
                    <a:p>
                      <a:pPr algn="l" fontAlgn="t"/>
                      <a:r>
                        <a:rPr lang="en-US" sz="1100" b="0" i="0" u="none" strike="noStrike" dirty="0">
                          <a:solidFill>
                            <a:srgbClr val="000000"/>
                          </a:solidFill>
                          <a:effectLst/>
                          <a:latin typeface="Nunito"/>
                        </a:rPr>
                        <a:t> Ministry of Science and Technology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Unretired Special Imprest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216,371,000</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Nunito"/>
                        </a:rPr>
                        <a:t> </a:t>
                      </a:r>
                    </a:p>
                    <a:p>
                      <a:pPr marL="0" marR="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Nunito"/>
                        </a:rPr>
                        <a:t>330,210,000</a:t>
                      </a:r>
                    </a:p>
                    <a:p>
                      <a:pPr algn="ctr" fontAlgn="b"/>
                      <a:r>
                        <a:rPr lang="en-US" sz="1100" b="0" i="0" u="none" strike="noStrike" dirty="0">
                          <a:solidFill>
                            <a:srgbClr val="000000"/>
                          </a:solidFill>
                          <a:effectLst/>
                          <a:latin typeface="Nunito"/>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6.5</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4625">
                <a:tc>
                  <a:txBody>
                    <a:bodyPr/>
                    <a:lstStyle/>
                    <a:p>
                      <a:pPr algn="l" fontAlgn="t"/>
                      <a:r>
                        <a:rPr lang="en-US" sz="1100" b="0" i="0" u="none" strike="noStrike">
                          <a:solidFill>
                            <a:srgbClr val="000000"/>
                          </a:solidFill>
                          <a:effectLst/>
                          <a:latin typeface="Nunito"/>
                        </a:rPr>
                        <a:t> State Secondary Education Board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Unretired Special Imprest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22,000,000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42,000,000</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52.4</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4625">
                <a:tc>
                  <a:txBody>
                    <a:bodyPr/>
                    <a:lstStyle/>
                    <a:p>
                      <a:pPr algn="l" fontAlgn="t"/>
                      <a:r>
                        <a:rPr lang="en-US" sz="1100" b="0" i="0" u="none" strike="noStrike">
                          <a:solidFill>
                            <a:srgbClr val="000000"/>
                          </a:solidFill>
                          <a:effectLst/>
                          <a:latin typeface="Nunito"/>
                        </a:rPr>
                        <a:t> Ministry of Health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Unretired Special Imprest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Nunito"/>
                        </a:rPr>
                        <a:t>          1,307,940,000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2,362,815,000</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55.4</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589251">
                <a:tc>
                  <a:txBody>
                    <a:bodyPr/>
                    <a:lstStyle/>
                    <a:p>
                      <a:pPr algn="l" fontAlgn="t"/>
                      <a:r>
                        <a:rPr lang="en-US" sz="1100" b="0" i="0" u="none" strike="noStrike" dirty="0">
                          <a:solidFill>
                            <a:srgbClr val="000000"/>
                          </a:solidFill>
                          <a:effectLst/>
                          <a:latin typeface="Nunito"/>
                        </a:rPr>
                        <a:t> </a:t>
                      </a:r>
                      <a:r>
                        <a:rPr lang="en-US" sz="1100" b="0" i="0" u="none" strike="noStrike" dirty="0" err="1">
                          <a:solidFill>
                            <a:srgbClr val="000000"/>
                          </a:solidFill>
                          <a:effectLst/>
                          <a:latin typeface="Nunito"/>
                        </a:rPr>
                        <a:t>Akwa</a:t>
                      </a:r>
                      <a:r>
                        <a:rPr lang="en-US" sz="1100" b="0" i="0" u="none" strike="noStrike" dirty="0">
                          <a:solidFill>
                            <a:srgbClr val="000000"/>
                          </a:solidFill>
                          <a:effectLst/>
                          <a:latin typeface="Nunito"/>
                        </a:rPr>
                        <a:t> </a:t>
                      </a:r>
                      <a:r>
                        <a:rPr lang="en-US" sz="1100" b="0" i="0" u="none" strike="noStrike" dirty="0" err="1">
                          <a:solidFill>
                            <a:srgbClr val="000000"/>
                          </a:solidFill>
                          <a:effectLst/>
                          <a:latin typeface="Nunito"/>
                        </a:rPr>
                        <a:t>Ibom</a:t>
                      </a:r>
                      <a:r>
                        <a:rPr lang="en-US" sz="1100" b="0" i="0" u="none" strike="noStrike" dirty="0">
                          <a:solidFill>
                            <a:srgbClr val="000000"/>
                          </a:solidFill>
                          <a:effectLst/>
                          <a:latin typeface="Nunito"/>
                        </a:rPr>
                        <a:t> State Roads and other Infrastructure Maintenance Agency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Unretired Special Imprest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261,841,402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300,000,000</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87.2</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4625">
                <a:tc>
                  <a:txBody>
                    <a:bodyPr/>
                    <a:lstStyle/>
                    <a:p>
                      <a:pPr algn="l" fontAlgn="t"/>
                      <a:r>
                        <a:rPr lang="en-US" sz="1100" b="0" i="0" u="none" strike="noStrike">
                          <a:solidFill>
                            <a:srgbClr val="000000"/>
                          </a:solidFill>
                          <a:effectLst/>
                          <a:latin typeface="Nunito"/>
                        </a:rPr>
                        <a:t> Ministry of Education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Unretired Special Imprest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Nunito"/>
                        </a:rPr>
                        <a:t>             450,287,000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1,397,167,000</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32.2</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4625">
                <a:tc>
                  <a:txBody>
                    <a:bodyPr/>
                    <a:lstStyle/>
                    <a:p>
                      <a:pPr algn="l" fontAlgn="t"/>
                      <a:r>
                        <a:rPr lang="en-US" sz="1100" b="0" i="0" u="none" strike="noStrike">
                          <a:solidFill>
                            <a:srgbClr val="000000"/>
                          </a:solidFill>
                          <a:effectLst/>
                          <a:latin typeface="Nunito"/>
                        </a:rPr>
                        <a:t> Ministry of Education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Unretired Special Imprest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3,104,449,000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smtClean="0">
                          <a:solidFill>
                            <a:srgbClr val="000000"/>
                          </a:solidFill>
                          <a:effectLst/>
                          <a:latin typeface="Nunito"/>
                        </a:rPr>
                        <a:t>4,207,570,000</a:t>
                      </a:r>
                      <a:r>
                        <a:rPr lang="en-US" sz="1100" b="0" i="0" u="none" strike="noStrike" dirty="0">
                          <a:solidFill>
                            <a:srgbClr val="000000"/>
                          </a:solidFill>
                          <a:effectLst/>
                          <a:latin typeface="Nunito"/>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smtClean="0">
                          <a:solidFill>
                            <a:srgbClr val="000000"/>
                          </a:solidFill>
                          <a:effectLst/>
                          <a:latin typeface="Nunito"/>
                        </a:rPr>
                        <a:t>73.8</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391801">
                <a:tc>
                  <a:txBody>
                    <a:bodyPr/>
                    <a:lstStyle/>
                    <a:p>
                      <a:pPr algn="l" fontAlgn="t"/>
                      <a:r>
                        <a:rPr lang="en-US" sz="1100" b="0" i="0" u="none" strike="noStrike">
                          <a:solidFill>
                            <a:srgbClr val="000000"/>
                          </a:solidFill>
                          <a:effectLst/>
                          <a:latin typeface="Nunito"/>
                        </a:rPr>
                        <a:t> Local Education Committee, Essien Udim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Salary paid to retired staff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a:solidFill>
                            <a:srgbClr val="000000"/>
                          </a:solidFill>
                          <a:effectLst/>
                          <a:latin typeface="Nunito"/>
                        </a:rPr>
                        <a:t>                 4,595,682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94625">
                <a:tc>
                  <a:txBody>
                    <a:bodyPr/>
                    <a:lstStyle/>
                    <a:p>
                      <a:pPr algn="l" fontAlgn="t"/>
                      <a:r>
                        <a:rPr lang="en-US" sz="1100" b="0" i="0" u="none" strike="noStrike">
                          <a:solidFill>
                            <a:srgbClr val="000000"/>
                          </a:solidFill>
                          <a:effectLst/>
                          <a:latin typeface="Nunito"/>
                        </a:rPr>
                        <a:t> Akwa Ibom State Life Enhancement Agency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Nunito"/>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dirty="0">
                          <a:solidFill>
                            <a:srgbClr val="000000"/>
                          </a:solidFill>
                          <a:effectLst/>
                          <a:latin typeface="Nunito"/>
                        </a:rPr>
                        <a:t>LEMATS Loan outstanding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23,555,771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62,893,045.</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1100" b="0" i="0" u="none" strike="noStrike" dirty="0">
                          <a:solidFill>
                            <a:srgbClr val="000000"/>
                          </a:solidFill>
                          <a:effectLst/>
                          <a:latin typeface="Nunito"/>
                        </a:rPr>
                        <a:t> </a:t>
                      </a:r>
                      <a:r>
                        <a:rPr lang="en-US" sz="1100" b="0" i="0" u="none" strike="noStrike" dirty="0" smtClean="0">
                          <a:solidFill>
                            <a:srgbClr val="000000"/>
                          </a:solidFill>
                          <a:effectLst/>
                          <a:latin typeface="Nunito"/>
                        </a:rPr>
                        <a:t>37.5</a:t>
                      </a:r>
                      <a:endParaRPr lang="en-US" sz="1100" b="0" i="0" u="none" strike="noStrike" dirty="0">
                        <a:solidFill>
                          <a:srgbClr val="000000"/>
                        </a:solidFill>
                        <a:effectLst/>
                        <a:latin typeface="Nunito"/>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372159">
                <a:tc>
                  <a:txBody>
                    <a:bodyPr/>
                    <a:lstStyle/>
                    <a:p>
                      <a:pPr algn="l" fontAlgn="t"/>
                      <a:r>
                        <a:rPr lang="en-US" sz="1100" b="1" i="0" u="none" strike="noStrike">
                          <a:solidFill>
                            <a:srgbClr val="000000"/>
                          </a:solidFill>
                          <a:effectLst/>
                          <a:latin typeface="Nunito"/>
                        </a:rPr>
                        <a:t> Total Number of Queries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Nunito"/>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1100" b="1" i="0" u="none" strike="noStrike" dirty="0">
                          <a:solidFill>
                            <a:srgbClr val="000000"/>
                          </a:solidFill>
                          <a:effectLst/>
                          <a:latin typeface="Nunito"/>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1" i="0" u="none" strike="noStrike">
                          <a:solidFill>
                            <a:srgbClr val="000000"/>
                          </a:solidFill>
                          <a:effectLst/>
                          <a:latin typeface="Nunito"/>
                        </a:rPr>
                        <a:t>          5,545,088,818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1100" b="1" i="0" u="none" strike="noStrike" dirty="0">
                          <a:solidFill>
                            <a:srgbClr val="000000"/>
                          </a:solidFill>
                          <a:effectLst/>
                          <a:latin typeface="Nunito"/>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1" i="0" u="none" strike="noStrike">
                          <a:solidFill>
                            <a:srgbClr val="000000"/>
                          </a:solidFill>
                          <a:effectLst/>
                          <a:latin typeface="Nunito"/>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63612">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4" name="Slide Number Placeholder 3"/>
          <p:cNvSpPr>
            <a:spLocks noGrp="1"/>
          </p:cNvSpPr>
          <p:nvPr>
            <p:ph type="sldNum" sz="quarter" idx="12"/>
          </p:nvPr>
        </p:nvSpPr>
        <p:spPr/>
        <p:txBody>
          <a:bodyPr/>
          <a:lstStyle/>
          <a:p>
            <a:fld id="{519954A3-9DFD-4C44-94BA-B95130A3BA1C}"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3856097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07607"/>
          </a:xfrm>
        </p:spPr>
        <p:txBody>
          <a:bodyPr>
            <a:normAutofit fontScale="90000"/>
          </a:bodyPr>
          <a:lstStyle/>
          <a:p>
            <a:r>
              <a:rPr lang="en-US" sz="2800" b="1" dirty="0">
                <a:solidFill>
                  <a:srgbClr val="00B050"/>
                </a:solidFill>
                <a:latin typeface="Arial Narrow" panose="020B0606020202030204" pitchFamily="34" charset="0"/>
              </a:rPr>
              <a:t>Section 5: Audited Financial Statements</a:t>
            </a:r>
            <a:endParaRPr lang="en-US" sz="2800" dirty="0"/>
          </a:p>
        </p:txBody>
      </p:sp>
      <p:sp>
        <p:nvSpPr>
          <p:cNvPr id="5" name="Content Placeholder 4"/>
          <p:cNvSpPr>
            <a:spLocks noGrp="1"/>
          </p:cNvSpPr>
          <p:nvPr>
            <p:ph idx="1"/>
          </p:nvPr>
        </p:nvSpPr>
        <p:spPr>
          <a:xfrm>
            <a:off x="838200" y="927279"/>
            <a:ext cx="10515600" cy="5249684"/>
          </a:xfrm>
        </p:spPr>
        <p:txBody>
          <a:bodyPr>
            <a:normAutofit fontScale="62500" lnSpcReduction="20000"/>
          </a:bodyPr>
          <a:lstStyle/>
          <a:p>
            <a:pPr marL="100584" marR="118872"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This section contains a breakdown of the State's audited public expenditure and revenues for the year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2022.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The expenditure budget figures, Consolidated Revenue Fund and cash flows based on the audited statements are re-presented hereunder.</a:t>
            </a:r>
            <a:endParaRPr lang="en-US" sz="2400" dirty="0">
              <a:latin typeface="Arial" panose="020B0604020202020204" pitchFamily="34" charset="0"/>
            </a:endParaRPr>
          </a:p>
          <a:p>
            <a:pPr marL="100584" marR="118872" algn="just" fontAlgn="t">
              <a:lnSpc>
                <a:spcPct val="115000"/>
              </a:lnSpc>
              <a:spcBef>
                <a:spcPts val="0"/>
              </a:spcBef>
            </a:pPr>
            <a:r>
              <a:rPr lang="en-US" sz="1400" dirty="0">
                <a:solidFill>
                  <a:srgbClr val="000000"/>
                </a:solidFill>
                <a:latin typeface="Cambria" panose="02040503050406030204" pitchFamily="18" charset="0"/>
                <a:ea typeface="Cambria" panose="02040503050406030204" pitchFamily="18" charset="0"/>
                <a:cs typeface="Cambria" panose="02040503050406030204" pitchFamily="18" charset="0"/>
              </a:rPr>
              <a:t> </a:t>
            </a:r>
            <a:endParaRPr lang="en-US" sz="2400" dirty="0">
              <a:latin typeface="Arial" panose="020B0604020202020204" pitchFamily="34" charset="0"/>
            </a:endParaRPr>
          </a:p>
          <a:p>
            <a:pPr marL="100584" marR="118872"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Table 6 provides the following highlights:</a:t>
            </a:r>
            <a:endParaRPr lang="en-US" sz="2400" dirty="0">
              <a:latin typeface="Arial" panose="020B0604020202020204" pitchFamily="34" charset="0"/>
            </a:endParaRPr>
          </a:p>
          <a:p>
            <a:pPr marL="685800" marR="118872" indent="-457200"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Statutory allocation had a performance of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104.5%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while VAT had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101.7%.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These were considered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impressive, </a:t>
            </a:r>
            <a:endParaRPr lang="en-US" sz="2400" dirty="0">
              <a:latin typeface="Arial" panose="020B0604020202020204" pitchFamily="34" charset="0"/>
            </a:endParaRPr>
          </a:p>
          <a:p>
            <a:pPr marL="685800" marR="118872" indent="-457200"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IGR had a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81.8%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performance during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2022.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This was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traced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to the up-scaling of the services at the State Internal Revenue Service.   </a:t>
            </a:r>
            <a:endParaRPr lang="en-US" sz="2400" dirty="0">
              <a:latin typeface="Arial" panose="020B0604020202020204" pitchFamily="34" charset="0"/>
            </a:endParaRPr>
          </a:p>
          <a:p>
            <a:pPr marL="685800" marR="118872" indent="-457200"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Independent  Non- Tax Revenue performed up to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55.3%</a:t>
            </a:r>
            <a:endParaRPr lang="en-US" sz="2400" dirty="0">
              <a:latin typeface="Arial" panose="020B0604020202020204" pitchFamily="34" charset="0"/>
            </a:endParaRPr>
          </a:p>
          <a:p>
            <a:pPr marL="685800" marR="118872" indent="-457200"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Foreign grants had a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42.73</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performance, which was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an increase of  21.4% from that obtained in 2021</a:t>
            </a:r>
            <a:endParaRPr lang="en-US" sz="2400" dirty="0">
              <a:latin typeface="Arial" panose="020B0604020202020204" pitchFamily="34" charset="0"/>
            </a:endParaRPr>
          </a:p>
          <a:p>
            <a:pPr marL="685800" marR="118872" indent="-457200"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The drawdown of loans was significant at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40.2%.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These loans were obtained in line with extant rules. </a:t>
            </a:r>
            <a:endParaRPr lang="en-US" sz="2400" dirty="0">
              <a:latin typeface="Arial" panose="020B0604020202020204" pitchFamily="34" charset="0"/>
            </a:endParaRPr>
          </a:p>
          <a:p>
            <a:pPr marL="685800" marR="118872" indent="-457200"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Other Revenues constituted a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30.4</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performance indicating that significant effort was exerted to diversify the revenue base of the State. </a:t>
            </a:r>
            <a:endParaRPr lang="en-US" sz="2400" dirty="0">
              <a:latin typeface="Arial" panose="020B0604020202020204" pitchFamily="34" charset="0"/>
            </a:endParaRPr>
          </a:p>
          <a:p>
            <a:pPr marL="685800" marR="118872" indent="-457200" algn="just" fontAlgn="t">
              <a:lnSpc>
                <a:spcPct val="115000"/>
              </a:lnSpc>
              <a:spcBef>
                <a:spcPts val="0"/>
              </a:spcBef>
            </a:pP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Capital expenditure had a 55.9%. Performance which was an increase of 11.5% from 2021 figure of N153.1billion. The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state recorded a surplus of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N55.5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billion from operating activities at the end of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2022.</a:t>
            </a:r>
            <a:endParaRPr lang="en-US" sz="2400" dirty="0">
              <a:latin typeface="Arial" panose="020B0604020202020204" pitchFamily="34" charset="0"/>
            </a:endParaRPr>
          </a:p>
          <a:p>
            <a:pPr algn="just" fontAlgn="t">
              <a:lnSpc>
                <a:spcPct val="115000"/>
              </a:lnSpc>
              <a:spcBef>
                <a:spcPts val="0"/>
              </a:spcBef>
            </a:pPr>
            <a:r>
              <a:rPr lang="en-GB" sz="1100" i="1" dirty="0">
                <a:solidFill>
                  <a:srgbClr val="000000"/>
                </a:solidFill>
                <a:latin typeface="Cambria" panose="02040503050406030204" pitchFamily="18" charset="0"/>
                <a:ea typeface="Cambria" panose="02040503050406030204" pitchFamily="18" charset="0"/>
                <a:cs typeface="Cambria" panose="02040503050406030204" pitchFamily="18" charset="0"/>
              </a:rPr>
              <a:t> </a:t>
            </a:r>
            <a:endParaRPr lang="en-US" sz="2400" dirty="0">
              <a:latin typeface="Arial" panose="020B0604020202020204" pitchFamily="34" charset="0"/>
            </a:endParaRPr>
          </a:p>
          <a:p>
            <a:endParaRPr lang="en-US" dirty="0"/>
          </a:p>
        </p:txBody>
      </p:sp>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22</a:t>
            </a:fld>
            <a:endParaRPr lang="en-US" dirty="0">
              <a:solidFill>
                <a:prstClr val="black">
                  <a:tint val="75000"/>
                </a:prstClr>
              </a:solidFill>
            </a:endParaRPr>
          </a:p>
        </p:txBody>
      </p:sp>
    </p:spTree>
    <p:extLst>
      <p:ext uri="{BB962C8B-B14F-4D97-AF65-F5344CB8AC3E}">
        <p14:creationId xmlns:p14="http://schemas.microsoft.com/office/powerpoint/2010/main" val="886802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0"/>
            <a:ext cx="10515600" cy="515155"/>
          </a:xfrm>
        </p:spPr>
        <p:txBody>
          <a:bodyPr>
            <a:normAutofit/>
          </a:bodyPr>
          <a:lstStyle/>
          <a:p>
            <a:r>
              <a:rPr lang="en-US" sz="2800" b="1" dirty="0" smtClean="0">
                <a:latin typeface="Arial" panose="020B0604020202020204" pitchFamily="34" charset="0"/>
                <a:cs typeface="Arial" panose="020B0604020202020204" pitchFamily="34" charset="0"/>
              </a:rPr>
              <a:t>TABLE 6: Statement of Income and Expenditure</a:t>
            </a:r>
            <a:endParaRPr lang="en-US" sz="2800" b="1"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stretch>
            <a:fillRect/>
          </a:stretch>
        </p:blipFill>
        <p:spPr>
          <a:xfrm>
            <a:off x="218941" y="579549"/>
            <a:ext cx="11809927" cy="5975797"/>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23</a:t>
            </a:fld>
            <a:endParaRPr lang="en-US" dirty="0">
              <a:solidFill>
                <a:prstClr val="black">
                  <a:tint val="75000"/>
                </a:prstClr>
              </a:solidFill>
            </a:endParaRPr>
          </a:p>
        </p:txBody>
      </p:sp>
    </p:spTree>
    <p:extLst>
      <p:ext uri="{BB962C8B-B14F-4D97-AF65-F5344CB8AC3E}">
        <p14:creationId xmlns:p14="http://schemas.microsoft.com/office/powerpoint/2010/main" val="4116772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83020"/>
          </a:xfrm>
        </p:spPr>
        <p:txBody>
          <a:bodyPr>
            <a:normAutofit fontScale="90000"/>
          </a:bodyPr>
          <a:lstStyle/>
          <a:p>
            <a:r>
              <a:rPr lang="en-US" sz="2400" b="1" dirty="0">
                <a:solidFill>
                  <a:srgbClr val="00B050"/>
                </a:solidFill>
                <a:latin typeface="Arial Narrow" panose="020B0606020202030204" pitchFamily="34" charset="0"/>
              </a:rPr>
              <a:t>Section 6: </a:t>
            </a:r>
            <a:r>
              <a:rPr lang="en-GB" sz="2400" b="1" dirty="0">
                <a:solidFill>
                  <a:srgbClr val="00B050"/>
                </a:solidFill>
                <a:latin typeface="Arial Narrow" panose="020B0606020202030204" pitchFamily="34" charset="0"/>
              </a:rPr>
              <a:t>Top </a:t>
            </a:r>
            <a:r>
              <a:rPr lang="en-GB" sz="2400" b="1" dirty="0" smtClean="0">
                <a:solidFill>
                  <a:srgbClr val="00B050"/>
                </a:solidFill>
                <a:latin typeface="Arial Narrow" panose="020B0606020202030204" pitchFamily="34" charset="0"/>
              </a:rPr>
              <a:t>Sectorial </a:t>
            </a:r>
            <a:r>
              <a:rPr lang="en-GB" sz="2400" b="1" dirty="0">
                <a:solidFill>
                  <a:srgbClr val="00B050"/>
                </a:solidFill>
                <a:latin typeface="Arial Narrow" panose="020B0606020202030204" pitchFamily="34" charset="0"/>
              </a:rPr>
              <a:t>Allocation</a:t>
            </a:r>
            <a:endParaRPr lang="en-US" sz="2400" dirty="0"/>
          </a:p>
        </p:txBody>
      </p:sp>
      <p:sp>
        <p:nvSpPr>
          <p:cNvPr id="3" name="Content Placeholder 2"/>
          <p:cNvSpPr>
            <a:spLocks noGrp="1"/>
          </p:cNvSpPr>
          <p:nvPr>
            <p:ph idx="1"/>
          </p:nvPr>
        </p:nvSpPr>
        <p:spPr>
          <a:xfrm>
            <a:off x="838200" y="762000"/>
            <a:ext cx="10515600" cy="5414963"/>
          </a:xfrm>
        </p:spPr>
        <p:txBody>
          <a:bodyPr>
            <a:normAutofit fontScale="55000" lnSpcReduction="20000"/>
          </a:bodyPr>
          <a:lstStyle/>
          <a:p>
            <a:pPr marL="45720" marR="64008"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Tables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7, 8 and 9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outline the financial information on top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sectorial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allocations to Ministries, Departments, and Agencies/ sector Allocation and the actual expenditure from the implementation of the State's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2022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budget.</a:t>
            </a:r>
            <a:endParaRPr lang="en-US" sz="3200" dirty="0">
              <a:latin typeface="Arial" panose="020B0604020202020204" pitchFamily="34" charset="0"/>
            </a:endParaRPr>
          </a:p>
          <a:p>
            <a:pPr marL="45720" marR="64008"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a:t>
            </a:r>
            <a:endParaRPr lang="en-US" sz="3200" dirty="0">
              <a:latin typeface="Arial" panose="020B0604020202020204" pitchFamily="34" charset="0"/>
            </a:endParaRPr>
          </a:p>
          <a:p>
            <a:pPr marL="45720" marR="64008" algn="just" fontAlgn="t">
              <a:lnSpc>
                <a:spcPct val="115000"/>
              </a:lnSpc>
              <a:spcBef>
                <a:spcPts val="0"/>
              </a:spcBef>
            </a:pPr>
            <a:r>
              <a:rPr lang="en-US" b="1" dirty="0">
                <a:solidFill>
                  <a:srgbClr val="000000"/>
                </a:solidFill>
                <a:latin typeface="Cambria" panose="02040503050406030204" pitchFamily="18" charset="0"/>
                <a:ea typeface="Cambria" panose="02040503050406030204" pitchFamily="18" charset="0"/>
                <a:cs typeface="Cambria" panose="02040503050406030204" pitchFamily="18" charset="0"/>
              </a:rPr>
              <a:t>Recurrent Expenditure:</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Table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7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shows a summary of top ten recurrent expenditure outturn by sectors/ MDAs during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2022.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The average performance was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72.1%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across all the MDAs/sectors and the score of each sector is similar both as a percentage of budget and actual expenditure. Office of the Accountant General had the highest share of the recurrent expenditure of about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N79.8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billion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or 33.0%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while </a:t>
            </a:r>
            <a:r>
              <a:rPr lang="en-US" dirty="0" err="1">
                <a:solidFill>
                  <a:srgbClr val="000000"/>
                </a:solidFill>
                <a:latin typeface="Cambria" panose="02040503050406030204" pitchFamily="18" charset="0"/>
                <a:ea typeface="Cambria" panose="02040503050406030204" pitchFamily="18" charset="0"/>
                <a:cs typeface="Cambria" panose="02040503050406030204" pitchFamily="18" charset="0"/>
              </a:rPr>
              <a:t>Akwa</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State Judiciary had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the lowest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1.6%).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Other MDAs/sectors with significant performances included Government House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(10.1%), </a:t>
            </a:r>
            <a:r>
              <a:rPr lang="en-US" dirty="0" err="1">
                <a:solidFill>
                  <a:srgbClr val="000000"/>
                </a:solidFill>
                <a:latin typeface="Cambria" panose="02040503050406030204" pitchFamily="18" charset="0"/>
                <a:ea typeface="Cambria" panose="02040503050406030204" pitchFamily="18" charset="0"/>
                <a:cs typeface="Cambria" panose="02040503050406030204" pitchFamily="18" charset="0"/>
              </a:rPr>
              <a:t>Akwa</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a:t>
            </a:r>
            <a:r>
              <a:rPr lang="en-US" dirty="0" err="1">
                <a:solidFill>
                  <a:srgbClr val="000000"/>
                </a:solidFill>
                <a:latin typeface="Cambria" panose="02040503050406030204" pitchFamily="18" charset="0"/>
                <a:ea typeface="Cambria" panose="02040503050406030204" pitchFamily="18" charset="0"/>
                <a:cs typeface="Cambria" panose="02040503050406030204" pitchFamily="18" charset="0"/>
              </a:rPr>
              <a:t>Ibom</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State budget Office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9.8%)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and State Secondary Education Board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(5.8%).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This is also depicted in Figures 9 and 10.</a:t>
            </a:r>
            <a:endParaRPr lang="en-US" sz="3200" dirty="0">
              <a:latin typeface="Arial" panose="020B0604020202020204" pitchFamily="34" charset="0"/>
            </a:endParaRPr>
          </a:p>
          <a:p>
            <a:pPr marL="45720" marR="64008"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a:t>
            </a:r>
            <a:endParaRPr lang="en-US" sz="3200" dirty="0">
              <a:latin typeface="Arial" panose="020B0604020202020204" pitchFamily="34" charset="0"/>
            </a:endParaRPr>
          </a:p>
          <a:p>
            <a:pPr marL="45720" marR="64008" algn="just" fontAlgn="t">
              <a:lnSpc>
                <a:spcPct val="115000"/>
              </a:lnSpc>
              <a:spcBef>
                <a:spcPts val="0"/>
              </a:spcBef>
            </a:pPr>
            <a:r>
              <a:rPr lang="en-US" b="1" dirty="0">
                <a:solidFill>
                  <a:srgbClr val="000000"/>
                </a:solidFill>
                <a:latin typeface="Cambria" panose="02040503050406030204" pitchFamily="18" charset="0"/>
                <a:ea typeface="Cambria" panose="02040503050406030204" pitchFamily="18" charset="0"/>
                <a:cs typeface="Cambria" panose="02040503050406030204" pitchFamily="18" charset="0"/>
              </a:rPr>
              <a:t>Capital Expenditure:</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Table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8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presents top ten (10) capital expenditure by sectors/MDAs. The summary indicates that all entities actual expenditure were less than their budgeted amounts. As indicated in Table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8,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Ministry of Works and Fire Service had the highest actual expenditure of about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N98.0 billion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48.9% while Ministry of Education had the lowest (N3.2 billion of 1.6%). Other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significant expenditures were recorded by Ministry of Special Duties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N38.2billion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14.8%)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and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Ministry of Finance with N10.4billion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3.0%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of the total expenditure. These are further simplified by Figures 11and 12.</a:t>
            </a:r>
            <a:endParaRPr lang="en-US" sz="3200" dirty="0">
              <a:latin typeface="Arial" panose="020B0604020202020204" pitchFamily="34" charset="0"/>
            </a:endParaRPr>
          </a:p>
          <a:p>
            <a:pPr marL="45720" marR="64008" algn="just" fontAlgn="t">
              <a:lnSpc>
                <a:spcPct val="115000"/>
              </a:lnSpc>
              <a:spcBef>
                <a:spcPts val="0"/>
              </a:spcBef>
            </a:pP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a:t>
            </a:r>
            <a:endParaRPr lang="en-US" sz="3200" dirty="0">
              <a:latin typeface="Arial" panose="020B0604020202020204" pitchFamily="34" charset="0"/>
            </a:endParaRPr>
          </a:p>
          <a:p>
            <a:pPr marL="45720" marR="64008" algn="just" fontAlgn="t">
              <a:lnSpc>
                <a:spcPct val="115000"/>
              </a:lnSpc>
              <a:spcBef>
                <a:spcPts val="0"/>
              </a:spcBef>
            </a:pPr>
            <a:r>
              <a:rPr lang="en-US" b="1" dirty="0">
                <a:solidFill>
                  <a:srgbClr val="000000"/>
                </a:solidFill>
                <a:latin typeface="Cambria" panose="02040503050406030204" pitchFamily="18" charset="0"/>
                <a:ea typeface="Cambria" panose="02040503050406030204" pitchFamily="18" charset="0"/>
                <a:cs typeface="Cambria" panose="02040503050406030204" pitchFamily="18" charset="0"/>
              </a:rPr>
              <a:t>Total Expenditure: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As indicated in Table 9</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Ministry of Works and Fire Service had the highest total actual expenditure of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N97.9billion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22.2%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of the total actual expenditure of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N442.1billion</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),followed by Office of the Accountant General  with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N79.8billion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18.0%)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of total actual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expenditure, Other MDA expenditure with N66.7billion (or15.1%),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Ministry of Special Duties with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N38.2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billion (or 8</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.6%),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Government House with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N34.3billion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7.8</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 the State Budget Office which expended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N32.8billion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7.4%),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and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Ministry of Housing  with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actual expenditure of about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N18.7billion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(or </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4.2%) </a:t>
            </a:r>
            <a:r>
              <a:rPr lang="en-US" dirty="0">
                <a:solidFill>
                  <a:srgbClr val="000000"/>
                </a:solidFill>
                <a:latin typeface="Cambria" panose="02040503050406030204" pitchFamily="18" charset="0"/>
                <a:ea typeface="Cambria" panose="02040503050406030204" pitchFamily="18" charset="0"/>
                <a:cs typeface="Cambria" panose="02040503050406030204" pitchFamily="18" charset="0"/>
              </a:rPr>
              <a:t>on the aggregate. See Figures 13 and 14</a:t>
            </a:r>
            <a:r>
              <a:rPr lang="en-US" dirty="0" smtClean="0">
                <a:solidFill>
                  <a:srgbClr val="000000"/>
                </a:solidFill>
                <a:latin typeface="Cambria" panose="02040503050406030204" pitchFamily="18" charset="0"/>
                <a:ea typeface="Cambria" panose="02040503050406030204" pitchFamily="18" charset="0"/>
                <a:cs typeface="Cambria" panose="02040503050406030204" pitchFamily="18" charset="0"/>
              </a:rPr>
              <a:t>.</a:t>
            </a:r>
          </a:p>
          <a:p>
            <a:pPr marL="45720" marR="64008" algn="just" fontAlgn="t">
              <a:lnSpc>
                <a:spcPct val="115000"/>
              </a:lnSpc>
              <a:spcBef>
                <a:spcPts val="0"/>
              </a:spcBef>
            </a:pPr>
            <a:endParaRPr lang="en-US" sz="3200" dirty="0">
              <a:solidFill>
                <a:srgbClr val="000000"/>
              </a:solidFill>
              <a:latin typeface="Cambria" panose="02040503050406030204" pitchFamily="18" charset="0"/>
              <a:ea typeface="Cambria" panose="02040503050406030204" pitchFamily="18" charset="0"/>
            </a:endParaRPr>
          </a:p>
          <a:p>
            <a:pPr marL="0" algn="just" fontAlgn="t">
              <a:lnSpc>
                <a:spcPct val="115000"/>
              </a:lnSpc>
              <a:spcBef>
                <a:spcPts val="0"/>
              </a:spcBef>
            </a:pPr>
            <a:r>
              <a:rPr lang="en-GB" sz="800" i="1" dirty="0">
                <a:solidFill>
                  <a:srgbClr val="000000"/>
                </a:solidFill>
                <a:latin typeface="Cambria" panose="02040503050406030204" pitchFamily="18" charset="0"/>
                <a:ea typeface="Cambria" panose="02040503050406030204" pitchFamily="18" charset="0"/>
                <a:cs typeface="Cambria" panose="02040503050406030204" pitchFamily="18" charset="0"/>
              </a:rPr>
              <a:t> </a:t>
            </a:r>
            <a:endParaRPr lang="en-US" sz="3200" dirty="0">
              <a:latin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519954A3-9DFD-4C44-94BA-B95130A3BA1C}" type="slidenum">
              <a:rPr lang="en-US" smtClean="0">
                <a:solidFill>
                  <a:prstClr val="black">
                    <a:tint val="75000"/>
                  </a:prstClr>
                </a:solidFill>
              </a:rPr>
              <a:pPr/>
              <a:t>24</a:t>
            </a:fld>
            <a:endParaRPr lang="en-US" dirty="0">
              <a:solidFill>
                <a:prstClr val="black">
                  <a:tint val="75000"/>
                </a:prstClr>
              </a:solidFill>
            </a:endParaRPr>
          </a:p>
        </p:txBody>
      </p:sp>
    </p:spTree>
    <p:extLst>
      <p:ext uri="{BB962C8B-B14F-4D97-AF65-F5344CB8AC3E}">
        <p14:creationId xmlns:p14="http://schemas.microsoft.com/office/powerpoint/2010/main" val="2662878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a:bodyPr>
          <a:lstStyle/>
          <a:p>
            <a:r>
              <a:rPr lang="en-US" sz="2000" b="1" dirty="0" smtClean="0">
                <a:solidFill>
                  <a:srgbClr val="00B050"/>
                </a:solidFill>
                <a:latin typeface="Arial" panose="020B0604020202020204" pitchFamily="34" charset="0"/>
                <a:cs typeface="Arial" panose="020B0604020202020204" pitchFamily="34" charset="0"/>
              </a:rPr>
              <a:t>Table 7: </a:t>
            </a:r>
            <a:r>
              <a:rPr lang="en-US" sz="2000" b="1" dirty="0">
                <a:solidFill>
                  <a:srgbClr val="00B050"/>
                </a:solidFill>
                <a:latin typeface="Arial" panose="020B0604020202020204" pitchFamily="34" charset="0"/>
                <a:cs typeface="Arial" panose="020B0604020202020204" pitchFamily="34" charset="0"/>
              </a:rPr>
              <a:t>Top Ten </a:t>
            </a:r>
            <a:r>
              <a:rPr lang="en-US" sz="2000" b="1" dirty="0" smtClean="0">
                <a:solidFill>
                  <a:srgbClr val="00B050"/>
                </a:solidFill>
                <a:latin typeface="Arial" panose="020B0604020202020204" pitchFamily="34" charset="0"/>
                <a:cs typeface="Arial" panose="020B0604020202020204" pitchFamily="34" charset="0"/>
              </a:rPr>
              <a:t>Recurrent  </a:t>
            </a:r>
            <a:r>
              <a:rPr lang="en-US" sz="2000" b="1" dirty="0">
                <a:solidFill>
                  <a:srgbClr val="00B050"/>
                </a:solidFill>
                <a:latin typeface="Arial" panose="020B0604020202020204" pitchFamily="34" charset="0"/>
                <a:cs typeface="Arial" panose="020B0604020202020204" pitchFamily="34" charset="0"/>
              </a:rPr>
              <a:t>Expenditure by Sectors/MDAs </a:t>
            </a:r>
            <a:endParaRPr lang="en-US" sz="2000" dirty="0">
              <a:solidFill>
                <a:srgbClr val="00B050"/>
              </a:solidFill>
            </a:endParaRPr>
          </a:p>
        </p:txBody>
      </p:sp>
      <p:pic>
        <p:nvPicPr>
          <p:cNvPr id="6" name="Content Placeholder 7"/>
          <p:cNvPicPr>
            <a:picLocks noGrp="1" noChangeAspect="1"/>
          </p:cNvPicPr>
          <p:nvPr>
            <p:ph idx="1"/>
          </p:nvPr>
        </p:nvPicPr>
        <p:blipFill>
          <a:blip r:embed="rId2"/>
          <a:stretch>
            <a:fillRect/>
          </a:stretch>
        </p:blipFill>
        <p:spPr>
          <a:xfrm>
            <a:off x="838200" y="914399"/>
            <a:ext cx="10515600" cy="5705341"/>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25</a:t>
            </a:fld>
            <a:endParaRPr lang="en-US" dirty="0">
              <a:solidFill>
                <a:prstClr val="black">
                  <a:tint val="75000"/>
                </a:prstClr>
              </a:solidFill>
            </a:endParaRPr>
          </a:p>
        </p:txBody>
      </p:sp>
    </p:spTree>
    <p:extLst>
      <p:ext uri="{BB962C8B-B14F-4D97-AF65-F5344CB8AC3E}">
        <p14:creationId xmlns:p14="http://schemas.microsoft.com/office/powerpoint/2010/main" val="113175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365125"/>
            <a:ext cx="9915659" cy="1325563"/>
          </a:xfrm>
        </p:spPr>
        <p:txBody>
          <a:bodyPr>
            <a:normAutofit/>
          </a:bodyPr>
          <a:lstStyle/>
          <a:p>
            <a:r>
              <a:rPr lang="en-US" sz="2000" dirty="0" smtClean="0">
                <a:solidFill>
                  <a:srgbClr val="00B050"/>
                </a:solidFill>
                <a:latin typeface="Arial Black" panose="020B0A04020102020204" pitchFamily="34" charset="0"/>
              </a:rPr>
              <a:t>Figure 9</a:t>
            </a:r>
            <a:r>
              <a:rPr lang="en-US" sz="2000" dirty="0" smtClean="0">
                <a:latin typeface="Arial Black" panose="020B0A04020102020204" pitchFamily="34" charset="0"/>
              </a:rPr>
              <a:t>: </a:t>
            </a:r>
            <a:r>
              <a:rPr lang="en-US" sz="2000" b="1" dirty="0" smtClean="0">
                <a:solidFill>
                  <a:srgbClr val="00B050"/>
                </a:solidFill>
                <a:latin typeface="Arial Black" panose="020B0A04020102020204" pitchFamily="34" charset="0"/>
                <a:cs typeface="Arial" panose="020B0604020202020204" pitchFamily="34" charset="0"/>
              </a:rPr>
              <a:t>Top </a:t>
            </a:r>
            <a:r>
              <a:rPr lang="en-US" sz="2000" b="1" dirty="0">
                <a:solidFill>
                  <a:srgbClr val="00B050"/>
                </a:solidFill>
                <a:latin typeface="Arial Black" panose="020B0A04020102020204" pitchFamily="34" charset="0"/>
                <a:cs typeface="Arial" panose="020B0604020202020204" pitchFamily="34" charset="0"/>
              </a:rPr>
              <a:t>Ten Recurrent  Expenditure by Sectors/MDAs </a:t>
            </a:r>
            <a:r>
              <a:rPr lang="en-US" sz="2000" b="1" dirty="0" smtClean="0">
                <a:solidFill>
                  <a:srgbClr val="00B050"/>
                </a:solidFill>
                <a:latin typeface="Arial Black" panose="020B0A04020102020204" pitchFamily="34" charset="0"/>
                <a:cs typeface="Arial" panose="020B0604020202020204" pitchFamily="34" charset="0"/>
              </a:rPr>
              <a:t>Graph </a:t>
            </a:r>
            <a:endParaRPr lang="en-US" sz="2000" dirty="0">
              <a:latin typeface="Arial Black" panose="020B0A04020102020204" pitchFamily="34" charset="0"/>
            </a:endParaRPr>
          </a:p>
        </p:txBody>
      </p:sp>
      <p:pic>
        <p:nvPicPr>
          <p:cNvPr id="6" name="Content Placeholder 5"/>
          <p:cNvPicPr>
            <a:picLocks noGrp="1" noChangeAspect="1"/>
          </p:cNvPicPr>
          <p:nvPr>
            <p:ph idx="1"/>
          </p:nvPr>
        </p:nvPicPr>
        <p:blipFill>
          <a:blip r:embed="rId2"/>
          <a:stretch>
            <a:fillRect/>
          </a:stretch>
        </p:blipFill>
        <p:spPr>
          <a:xfrm>
            <a:off x="618186" y="1558344"/>
            <a:ext cx="10496282" cy="4816698"/>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26</a:t>
            </a:fld>
            <a:endParaRPr lang="en-US" dirty="0">
              <a:solidFill>
                <a:prstClr val="black">
                  <a:tint val="75000"/>
                </a:prstClr>
              </a:solidFill>
            </a:endParaRPr>
          </a:p>
        </p:txBody>
      </p:sp>
    </p:spTree>
    <p:extLst>
      <p:ext uri="{BB962C8B-B14F-4D97-AF65-F5344CB8AC3E}">
        <p14:creationId xmlns:p14="http://schemas.microsoft.com/office/powerpoint/2010/main" val="425641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a:bodyPr>
          <a:lstStyle/>
          <a:p>
            <a:r>
              <a:rPr lang="en-US" sz="2000" b="1" dirty="0" smtClean="0">
                <a:solidFill>
                  <a:srgbClr val="00B050"/>
                </a:solidFill>
                <a:latin typeface="Arial Black" panose="020B0A04020102020204" pitchFamily="34" charset="0"/>
              </a:rPr>
              <a:t>Figure 10: Top Ten Recurrent Allocation by Sectors/MDAs</a:t>
            </a:r>
            <a:endParaRPr lang="en-US" sz="2000" b="1" dirty="0">
              <a:solidFill>
                <a:srgbClr val="00B050"/>
              </a:solidFill>
              <a:latin typeface="Arial Black" panose="020B0A04020102020204" pitchFamily="34" charset="0"/>
            </a:endParaRPr>
          </a:p>
        </p:txBody>
      </p:sp>
      <p:pic>
        <p:nvPicPr>
          <p:cNvPr id="4" name="Content Placeholder 3"/>
          <p:cNvPicPr>
            <a:picLocks noGrp="1" noChangeAspect="1"/>
          </p:cNvPicPr>
          <p:nvPr>
            <p:ph idx="1"/>
          </p:nvPr>
        </p:nvPicPr>
        <p:blipFill>
          <a:blip r:embed="rId2"/>
          <a:stretch>
            <a:fillRect/>
          </a:stretch>
        </p:blipFill>
        <p:spPr>
          <a:xfrm>
            <a:off x="901521" y="1030310"/>
            <a:ext cx="10290219" cy="5718220"/>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27</a:t>
            </a:fld>
            <a:endParaRPr lang="en-US" dirty="0">
              <a:solidFill>
                <a:prstClr val="black">
                  <a:tint val="75000"/>
                </a:prstClr>
              </a:solidFill>
            </a:endParaRPr>
          </a:p>
        </p:txBody>
      </p:sp>
    </p:spTree>
    <p:extLst>
      <p:ext uri="{BB962C8B-B14F-4D97-AF65-F5344CB8AC3E}">
        <p14:creationId xmlns:p14="http://schemas.microsoft.com/office/powerpoint/2010/main" val="2000331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a:bodyPr>
          <a:lstStyle/>
          <a:p>
            <a:r>
              <a:rPr lang="en-US" sz="2800" b="1" dirty="0">
                <a:solidFill>
                  <a:srgbClr val="00B050"/>
                </a:solidFill>
                <a:latin typeface="Arial" panose="020B0604020202020204" pitchFamily="34" charset="0"/>
                <a:cs typeface="Arial" panose="020B0604020202020204" pitchFamily="34" charset="0"/>
              </a:rPr>
              <a:t>Table 8</a:t>
            </a:r>
            <a:r>
              <a:rPr lang="en-US" sz="2800" b="1" dirty="0" smtClean="0">
                <a:solidFill>
                  <a:srgbClr val="00B050"/>
                </a:solidFill>
                <a:latin typeface="Arial" panose="020B0604020202020204" pitchFamily="34" charset="0"/>
                <a:cs typeface="Arial" panose="020B0604020202020204" pitchFamily="34" charset="0"/>
              </a:rPr>
              <a:t>: </a:t>
            </a:r>
            <a:r>
              <a:rPr lang="en-US" sz="2800" b="1" dirty="0">
                <a:solidFill>
                  <a:srgbClr val="00B050"/>
                </a:solidFill>
                <a:latin typeface="Arial" panose="020B0604020202020204" pitchFamily="34" charset="0"/>
                <a:cs typeface="Arial" panose="020B0604020202020204" pitchFamily="34" charset="0"/>
              </a:rPr>
              <a:t>Top Ten </a:t>
            </a:r>
            <a:r>
              <a:rPr lang="en-US" sz="2800" b="1" dirty="0" smtClean="0">
                <a:solidFill>
                  <a:srgbClr val="00B050"/>
                </a:solidFill>
                <a:latin typeface="Arial" panose="020B0604020202020204" pitchFamily="34" charset="0"/>
                <a:cs typeface="Arial" panose="020B0604020202020204" pitchFamily="34" charset="0"/>
              </a:rPr>
              <a:t>Capital Expenditure </a:t>
            </a:r>
            <a:r>
              <a:rPr lang="en-US" sz="2800" b="1" dirty="0">
                <a:solidFill>
                  <a:srgbClr val="00B050"/>
                </a:solidFill>
                <a:latin typeface="Arial" panose="020B0604020202020204" pitchFamily="34" charset="0"/>
                <a:cs typeface="Arial" panose="020B0604020202020204" pitchFamily="34" charset="0"/>
              </a:rPr>
              <a:t>by Sectors/MDAs </a:t>
            </a:r>
            <a:endParaRPr lang="en-US" sz="2800" dirty="0"/>
          </a:p>
        </p:txBody>
      </p:sp>
      <p:pic>
        <p:nvPicPr>
          <p:cNvPr id="4" name="Content Placeholder 3"/>
          <p:cNvPicPr>
            <a:picLocks noGrp="1" noChangeAspect="1"/>
          </p:cNvPicPr>
          <p:nvPr>
            <p:ph idx="1"/>
          </p:nvPr>
        </p:nvPicPr>
        <p:blipFill>
          <a:blip r:embed="rId2"/>
          <a:stretch>
            <a:fillRect/>
          </a:stretch>
        </p:blipFill>
        <p:spPr>
          <a:xfrm>
            <a:off x="838200" y="1287887"/>
            <a:ext cx="10515600" cy="5344733"/>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28</a:t>
            </a:fld>
            <a:endParaRPr lang="en-US" dirty="0">
              <a:solidFill>
                <a:prstClr val="black">
                  <a:tint val="75000"/>
                </a:prstClr>
              </a:solidFill>
            </a:endParaRPr>
          </a:p>
        </p:txBody>
      </p:sp>
    </p:spTree>
    <p:extLst>
      <p:ext uri="{BB962C8B-B14F-4D97-AF65-F5344CB8AC3E}">
        <p14:creationId xmlns:p14="http://schemas.microsoft.com/office/powerpoint/2010/main" val="2199693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solidFill>
                  <a:srgbClr val="00B050"/>
                </a:solidFill>
                <a:latin typeface="Arial Black" panose="020B0A04020102020204" pitchFamily="34" charset="0"/>
              </a:rPr>
              <a:t>Figure 11: </a:t>
            </a:r>
            <a:r>
              <a:rPr lang="en-US" sz="2000" b="1" dirty="0">
                <a:solidFill>
                  <a:srgbClr val="00B050"/>
                </a:solidFill>
                <a:latin typeface="Arial Black" panose="020B0A04020102020204" pitchFamily="34" charset="0"/>
                <a:cs typeface="Arial" panose="020B0604020202020204" pitchFamily="34" charset="0"/>
              </a:rPr>
              <a:t>Top Ten Capital Expenditure by Sectors/MDAs </a:t>
            </a:r>
            <a:r>
              <a:rPr lang="en-US" sz="2000" b="1" dirty="0" smtClean="0">
                <a:solidFill>
                  <a:srgbClr val="00B050"/>
                </a:solidFill>
                <a:latin typeface="Arial Black" panose="020B0A04020102020204" pitchFamily="34" charset="0"/>
                <a:cs typeface="Arial" panose="020B0604020202020204" pitchFamily="34" charset="0"/>
              </a:rPr>
              <a:t>Graph </a:t>
            </a:r>
            <a:endParaRPr lang="en-US" sz="2000" dirty="0">
              <a:solidFill>
                <a:srgbClr val="00B050"/>
              </a:solidFill>
              <a:latin typeface="Arial Black" panose="020B0A04020102020204" pitchFamily="34" charset="0"/>
            </a:endParaRPr>
          </a:p>
        </p:txBody>
      </p:sp>
      <p:pic>
        <p:nvPicPr>
          <p:cNvPr id="4" name="Content Placeholder 3"/>
          <p:cNvPicPr>
            <a:picLocks noGrp="1" noChangeAspect="1"/>
          </p:cNvPicPr>
          <p:nvPr>
            <p:ph idx="1"/>
          </p:nvPr>
        </p:nvPicPr>
        <p:blipFill>
          <a:blip r:embed="rId2"/>
          <a:stretch>
            <a:fillRect/>
          </a:stretch>
        </p:blipFill>
        <p:spPr>
          <a:xfrm>
            <a:off x="798490" y="1532586"/>
            <a:ext cx="9994006" cy="4842456"/>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29</a:t>
            </a:fld>
            <a:endParaRPr lang="en-US" dirty="0">
              <a:solidFill>
                <a:prstClr val="black">
                  <a:tint val="75000"/>
                </a:prstClr>
              </a:solidFill>
            </a:endParaRPr>
          </a:p>
        </p:txBody>
      </p:sp>
    </p:spTree>
    <p:extLst>
      <p:ext uri="{BB962C8B-B14F-4D97-AF65-F5344CB8AC3E}">
        <p14:creationId xmlns:p14="http://schemas.microsoft.com/office/powerpoint/2010/main" val="637486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072" y="123079"/>
            <a:ext cx="11645152" cy="522380"/>
          </a:xfrm>
        </p:spPr>
        <p:txBody>
          <a:bodyPr>
            <a:normAutofit fontScale="90000"/>
          </a:bodyPr>
          <a:lstStyle/>
          <a:p>
            <a:r>
              <a:rPr lang="en-GB" sz="3600" b="1" dirty="0">
                <a:solidFill>
                  <a:srgbClr val="00B050"/>
                </a:solidFill>
                <a:latin typeface="Arial Narrow" panose="020B0606020202030204" pitchFamily="34" charset="0"/>
              </a:rPr>
              <a:t>About the Citizens Accountability Report</a:t>
            </a:r>
            <a:endParaRPr lang="en-US" sz="3600" dirty="0">
              <a:solidFill>
                <a:srgbClr val="00B050"/>
              </a:solidFill>
              <a:latin typeface="Arial Narrow" panose="020B0606020202030204" pitchFamily="34" charset="0"/>
            </a:endParaRPr>
          </a:p>
        </p:txBody>
      </p:sp>
      <p:sp>
        <p:nvSpPr>
          <p:cNvPr id="6" name="Content Placeholder 5"/>
          <p:cNvSpPr>
            <a:spLocks noGrp="1"/>
          </p:cNvSpPr>
          <p:nvPr>
            <p:ph idx="1"/>
          </p:nvPr>
        </p:nvSpPr>
        <p:spPr>
          <a:xfrm>
            <a:off x="540913" y="682580"/>
            <a:ext cx="10812887" cy="5962919"/>
          </a:xfrm>
        </p:spPr>
        <p:txBody>
          <a:bodyPr>
            <a:normAutofit fontScale="62500" lnSpcReduction="20000"/>
          </a:bodyPr>
          <a:lstStyle/>
          <a:p>
            <a:pPr marL="0" algn="just" fontAlgn="t">
              <a:lnSpc>
                <a:spcPct val="115000"/>
              </a:lnSpc>
              <a:spcBef>
                <a:spcPts val="0"/>
              </a:spcBef>
            </a:pP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A Citizens’ Accountability Report (CAR) is a series of graphic and tabular illustrations of the contents of the Audited Financial Statements prepared by </a:t>
            </a:r>
            <a:r>
              <a:rPr lang="en-GB" dirty="0" err="1">
                <a:solidFill>
                  <a:srgbClr val="000000"/>
                </a:solidFill>
                <a:latin typeface="Cambria" panose="02040503050406030204" pitchFamily="18" charset="0"/>
                <a:ea typeface="Cambria" panose="02040503050406030204" pitchFamily="18" charset="0"/>
                <a:cs typeface="Cambria" panose="02040503050406030204" pitchFamily="18" charset="0"/>
              </a:rPr>
              <a:t>Akwa</a:t>
            </a: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 </a:t>
            </a:r>
            <a:r>
              <a:rPr lang="en-GB" dirty="0" err="1">
                <a:solidFill>
                  <a:srgbClr val="000000"/>
                </a:solidFill>
                <a:latin typeface="Cambria" panose="02040503050406030204" pitchFamily="18" charset="0"/>
                <a:ea typeface="Cambria" panose="02040503050406030204" pitchFamily="18" charset="0"/>
                <a:cs typeface="Cambria" panose="02040503050406030204" pitchFamily="18" charset="0"/>
              </a:rPr>
              <a:t>Ibom</a:t>
            </a: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 State Audit office on behalf of the government of </a:t>
            </a:r>
            <a:r>
              <a:rPr lang="en-GB" dirty="0" err="1">
                <a:solidFill>
                  <a:srgbClr val="000000"/>
                </a:solidFill>
                <a:latin typeface="Cambria" panose="02040503050406030204" pitchFamily="18" charset="0"/>
                <a:ea typeface="Cambria" panose="02040503050406030204" pitchFamily="18" charset="0"/>
                <a:cs typeface="Cambria" panose="02040503050406030204" pitchFamily="18" charset="0"/>
              </a:rPr>
              <a:t>Akwa</a:t>
            </a: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 </a:t>
            </a:r>
            <a:r>
              <a:rPr lang="en-GB" dirty="0" err="1">
                <a:solidFill>
                  <a:srgbClr val="000000"/>
                </a:solidFill>
                <a:latin typeface="Cambria" panose="02040503050406030204" pitchFamily="18" charset="0"/>
                <a:ea typeface="Cambria" panose="02040503050406030204" pitchFamily="18" charset="0"/>
                <a:cs typeface="Cambria" panose="02040503050406030204" pitchFamily="18" charset="0"/>
              </a:rPr>
              <a:t>Ibom</a:t>
            </a: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 State to the citizens to ensure accountability of public funds.  This report details the government's performance in carrying out the duties assigned to it and the utilization of funds in the coffers of the government. This accountability report is based on the financial statements for the Financial Year (FY) </a:t>
            </a:r>
            <a:r>
              <a:rPr lang="en-GB" dirty="0" smtClean="0">
                <a:solidFill>
                  <a:srgbClr val="000000"/>
                </a:solidFill>
                <a:latin typeface="Cambria" panose="02040503050406030204" pitchFamily="18" charset="0"/>
                <a:ea typeface="Cambria" panose="02040503050406030204" pitchFamily="18" charset="0"/>
                <a:cs typeface="Cambria" panose="02040503050406030204" pitchFamily="18" charset="0"/>
              </a:rPr>
              <a:t>2022 </a:t>
            </a: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and reports on State </a:t>
            </a:r>
            <a:r>
              <a:rPr lang="en-GB" dirty="0" smtClean="0">
                <a:solidFill>
                  <a:srgbClr val="000000"/>
                </a:solidFill>
                <a:latin typeface="Cambria" panose="02040503050406030204" pitchFamily="18" charset="0"/>
                <a:ea typeface="Cambria" panose="02040503050406030204" pitchFamily="18" charset="0"/>
                <a:cs typeface="Cambria" panose="02040503050406030204" pitchFamily="18" charset="0"/>
              </a:rPr>
              <a:t>budgeted </a:t>
            </a: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revenue and expenditure for the year </a:t>
            </a:r>
            <a:r>
              <a:rPr lang="en-GB" dirty="0" smtClean="0">
                <a:solidFill>
                  <a:srgbClr val="000000"/>
                </a:solidFill>
                <a:latin typeface="Cambria" panose="02040503050406030204" pitchFamily="18" charset="0"/>
                <a:ea typeface="Cambria" panose="02040503050406030204" pitchFamily="18" charset="0"/>
                <a:cs typeface="Cambria" panose="02040503050406030204" pitchFamily="18" charset="0"/>
              </a:rPr>
              <a:t>2022.</a:t>
            </a:r>
            <a:endParaRPr lang="en-US" dirty="0">
              <a:latin typeface="Arial" panose="020B0604020202020204" pitchFamily="34" charset="0"/>
            </a:endParaRPr>
          </a:p>
          <a:p>
            <a:pPr marL="0" algn="just" fontAlgn="t">
              <a:lnSpc>
                <a:spcPct val="115000"/>
              </a:lnSpc>
              <a:spcBef>
                <a:spcPts val="0"/>
              </a:spcBef>
            </a:pPr>
            <a:r>
              <a:rPr lang="en-GB" sz="1200" dirty="0">
                <a:solidFill>
                  <a:srgbClr val="000000"/>
                </a:solidFill>
                <a:latin typeface="Cambria" panose="02040503050406030204" pitchFamily="18" charset="0"/>
                <a:ea typeface="Cambria" panose="02040503050406030204" pitchFamily="18" charset="0"/>
                <a:cs typeface="Cambria" panose="02040503050406030204" pitchFamily="18" charset="0"/>
              </a:rPr>
              <a:t> </a:t>
            </a:r>
            <a:endParaRPr lang="en-US" dirty="0">
              <a:latin typeface="Arial" panose="020B0604020202020204" pitchFamily="34" charset="0"/>
            </a:endParaRPr>
          </a:p>
          <a:p>
            <a:pPr marL="0" algn="just" fontAlgn="t">
              <a:lnSpc>
                <a:spcPct val="115000"/>
              </a:lnSpc>
              <a:spcBef>
                <a:spcPts val="0"/>
              </a:spcBef>
            </a:pPr>
            <a:r>
              <a:rPr lang="en-GB" b="1" dirty="0">
                <a:solidFill>
                  <a:srgbClr val="000000"/>
                </a:solidFill>
                <a:latin typeface="Cambria" panose="02040503050406030204" pitchFamily="18" charset="0"/>
                <a:ea typeface="Cambria" panose="02040503050406030204" pitchFamily="18" charset="0"/>
                <a:cs typeface="Cambria" panose="02040503050406030204" pitchFamily="18" charset="0"/>
              </a:rPr>
              <a:t>Explanation of Key Terms used in this Report:</a:t>
            </a:r>
            <a:endParaRPr lang="en-US" dirty="0">
              <a:latin typeface="Arial" panose="020B0604020202020204" pitchFamily="34" charset="0"/>
            </a:endParaRPr>
          </a:p>
          <a:p>
            <a:pPr marL="347472" indent="-347472" algn="just" fontAlgn="t">
              <a:lnSpc>
                <a:spcPct val="115000"/>
              </a:lnSpc>
              <a:spcBef>
                <a:spcPts val="0"/>
              </a:spcBef>
            </a:pP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Budget – unless otherwise stated, the budget refers to the Final Budget (i.e. the original budget, plus any adjustments that </a:t>
            </a:r>
            <a:r>
              <a:rPr lang="en-GB" dirty="0" smtClean="0">
                <a:solidFill>
                  <a:srgbClr val="000000"/>
                </a:solidFill>
                <a:latin typeface="Cambria" panose="02040503050406030204" pitchFamily="18" charset="0"/>
                <a:ea typeface="Cambria" panose="02040503050406030204" pitchFamily="18" charset="0"/>
                <a:cs typeface="Cambria" panose="02040503050406030204" pitchFamily="18" charset="0"/>
              </a:rPr>
              <a:t>were made </a:t>
            </a: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via a supplementary budget / revised budget). </a:t>
            </a:r>
            <a:endParaRPr lang="en-US" dirty="0">
              <a:latin typeface="Arial" panose="020B0604020202020204" pitchFamily="34" charset="0"/>
            </a:endParaRPr>
          </a:p>
          <a:p>
            <a:pPr marL="347472" indent="-347472" algn="just" fontAlgn="t">
              <a:lnSpc>
                <a:spcPct val="115000"/>
              </a:lnSpc>
              <a:spcBef>
                <a:spcPts val="0"/>
              </a:spcBef>
            </a:pP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Actual –this is the actual amount of revenue collected or expenditure incurred over the course of the year. </a:t>
            </a:r>
            <a:endParaRPr lang="en-US" dirty="0">
              <a:latin typeface="Arial" panose="020B0604020202020204" pitchFamily="34" charset="0"/>
            </a:endParaRPr>
          </a:p>
          <a:p>
            <a:pPr marL="347472" indent="-347472" algn="just" fontAlgn="t">
              <a:lnSpc>
                <a:spcPct val="115000"/>
              </a:lnSpc>
              <a:spcBef>
                <a:spcPts val="0"/>
              </a:spcBef>
            </a:pP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Variance –for revenue items, this is calculated as Actual minus budget - a negative variance for revenues and inflows means actual fell below budget, and vice versa for a positive variance. For expenditure, variance is calculated as budget minus actual - a negative variance for expenditures means actual expenditure was above budget, and vice versa. </a:t>
            </a:r>
            <a:endParaRPr lang="en-US" dirty="0">
              <a:latin typeface="Arial" panose="020B0604020202020204" pitchFamily="34" charset="0"/>
            </a:endParaRPr>
          </a:p>
          <a:p>
            <a:pPr marL="347472" indent="-347472" algn="just" fontAlgn="t">
              <a:lnSpc>
                <a:spcPct val="115000"/>
              </a:lnSpc>
              <a:spcBef>
                <a:spcPts val="0"/>
              </a:spcBef>
            </a:pPr>
            <a:r>
              <a:rPr lang="en-GB" dirty="0">
                <a:solidFill>
                  <a:srgbClr val="000000"/>
                </a:solidFill>
                <a:latin typeface="Cambria" panose="02040503050406030204" pitchFamily="18" charset="0"/>
                <a:ea typeface="Cambria" panose="02040503050406030204" pitchFamily="18" charset="0"/>
                <a:cs typeface="Cambria" panose="02040503050406030204" pitchFamily="18" charset="0"/>
              </a:rPr>
              <a:t>Performance – this refers to the actual revenue / expenditure as a percentage of the budget. A performance of 100% means the full budgetary allocation was collected (revenue) or spent (expenditure). A performance of less than 100% means the full level of revenue collection or expenditure was not achieved. A performance of more than 100% means more revenue was collected than anticipated, or more money was spent than anticipated in the budget. </a:t>
            </a:r>
            <a:endParaRPr lang="en-US" dirty="0">
              <a:latin typeface="Arial" panose="020B0604020202020204" pitchFamily="34" charset="0"/>
            </a:endParaRPr>
          </a:p>
          <a:p>
            <a:endParaRPr lang="en-US" dirty="0"/>
          </a:p>
        </p:txBody>
      </p:sp>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42055575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p:spPr>
        <p:txBody>
          <a:bodyPr>
            <a:normAutofit/>
          </a:bodyPr>
          <a:lstStyle/>
          <a:p>
            <a:r>
              <a:rPr lang="en-US" sz="2000" dirty="0" smtClean="0">
                <a:solidFill>
                  <a:srgbClr val="00B050"/>
                </a:solidFill>
                <a:latin typeface="Arial Black" panose="020B0A04020102020204" pitchFamily="34" charset="0"/>
              </a:rPr>
              <a:t>Figure 12: Top Ten Capital Allocation by Sectors</a:t>
            </a:r>
            <a:endParaRPr lang="en-US" sz="2000" dirty="0">
              <a:solidFill>
                <a:srgbClr val="00B050"/>
              </a:solidFill>
              <a:latin typeface="Arial Black" panose="020B0A04020102020204" pitchFamily="34" charset="0"/>
            </a:endParaRPr>
          </a:p>
        </p:txBody>
      </p:sp>
      <p:pic>
        <p:nvPicPr>
          <p:cNvPr id="4" name="Content Placeholder 3"/>
          <p:cNvPicPr>
            <a:picLocks noGrp="1" noChangeAspect="1"/>
          </p:cNvPicPr>
          <p:nvPr>
            <p:ph idx="1"/>
          </p:nvPr>
        </p:nvPicPr>
        <p:blipFill>
          <a:blip r:embed="rId2"/>
          <a:stretch>
            <a:fillRect/>
          </a:stretch>
        </p:blipFill>
        <p:spPr>
          <a:xfrm>
            <a:off x="978425" y="1171977"/>
            <a:ext cx="9324673" cy="5525037"/>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30</a:t>
            </a:fld>
            <a:endParaRPr lang="en-US" dirty="0">
              <a:solidFill>
                <a:prstClr val="black">
                  <a:tint val="75000"/>
                </a:prstClr>
              </a:solidFill>
            </a:endParaRPr>
          </a:p>
        </p:txBody>
      </p:sp>
    </p:spTree>
    <p:extLst>
      <p:ext uri="{BB962C8B-B14F-4D97-AF65-F5344CB8AC3E}">
        <p14:creationId xmlns:p14="http://schemas.microsoft.com/office/powerpoint/2010/main" val="3150282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5337"/>
          </a:xfrm>
        </p:spPr>
        <p:txBody>
          <a:bodyPr>
            <a:normAutofit/>
          </a:bodyPr>
          <a:lstStyle/>
          <a:p>
            <a:r>
              <a:rPr lang="en-US" sz="3200" dirty="0" smtClean="0">
                <a:solidFill>
                  <a:srgbClr val="00B050"/>
                </a:solidFill>
              </a:rPr>
              <a:t>Table 9: Top Ten Total Allocation by Sectors </a:t>
            </a:r>
            <a:endParaRPr lang="en-US" sz="3200"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4758881"/>
              </p:ext>
            </p:extLst>
          </p:nvPr>
        </p:nvGraphicFramePr>
        <p:xfrm>
          <a:off x="838200" y="1429559"/>
          <a:ext cx="10366420" cy="4376508"/>
        </p:xfrm>
        <a:graphic>
          <a:graphicData uri="http://schemas.openxmlformats.org/drawingml/2006/table">
            <a:tbl>
              <a:tblPr/>
              <a:tblGrid>
                <a:gridCol w="2692091"/>
                <a:gridCol w="1374088"/>
                <a:gridCol w="1358509"/>
                <a:gridCol w="1408363"/>
                <a:gridCol w="1224527"/>
                <a:gridCol w="1084315"/>
                <a:gridCol w="1224527"/>
              </a:tblGrid>
              <a:tr h="276173">
                <a:tc>
                  <a:txBody>
                    <a:bodyPr/>
                    <a:lstStyle/>
                    <a:p>
                      <a:pPr algn="l" fontAlgn="ctr"/>
                      <a:r>
                        <a:rPr lang="en-US" sz="1100" b="1" i="0" u="none" strike="noStrike" dirty="0">
                          <a:solidFill>
                            <a:srgbClr val="000000"/>
                          </a:solidFill>
                          <a:effectLst/>
                          <a:latin typeface="Nunito"/>
                        </a:rPr>
                        <a:t>Top Ten Total Allocation by Sectors</a:t>
                      </a:r>
                    </a:p>
                  </a:txBody>
                  <a:tcPr marL="9491" marR="9491" marT="9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9491" marR="9491" marT="94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9491" marR="9491" marT="94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9491" marR="9491" marT="94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9491" marR="9491" marT="94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9491" marR="9491" marT="94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panose="020B0604020202020204" pitchFamily="34" charset="0"/>
                      </a:endParaRPr>
                    </a:p>
                  </a:txBody>
                  <a:tcPr marL="9491" marR="9491" marT="9491" marB="0" anchor="b">
                    <a:lnL>
                      <a:noFill/>
                    </a:lnL>
                    <a:lnR>
                      <a:noFill/>
                    </a:lnR>
                    <a:lnT>
                      <a:noFill/>
                    </a:lnT>
                    <a:lnB w="6350" cap="flat" cmpd="sng" algn="ctr">
                      <a:solidFill>
                        <a:srgbClr val="000000"/>
                      </a:solidFill>
                      <a:prstDash val="solid"/>
                      <a:round/>
                      <a:headEnd type="none" w="med" len="med"/>
                      <a:tailEnd type="none" w="med" len="med"/>
                    </a:lnB>
                  </a:tcPr>
                </a:tc>
              </a:tr>
              <a:tr h="644403">
                <a:tc>
                  <a:txBody>
                    <a:bodyPr/>
                    <a:lstStyle/>
                    <a:p>
                      <a:pPr algn="l" fontAlgn="ctr"/>
                      <a:r>
                        <a:rPr lang="en-US" sz="1100" b="1" i="0" u="none" strike="noStrike">
                          <a:solidFill>
                            <a:srgbClr val="000000"/>
                          </a:solidFill>
                          <a:effectLst/>
                          <a:latin typeface="Nunito"/>
                        </a:rPr>
                        <a:t>MDA/Sectors</a:t>
                      </a:r>
                    </a:p>
                  </a:txBody>
                  <a:tcPr marL="9491" marR="9491" marT="9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2022 Final Budget</a:t>
                      </a:r>
                    </a:p>
                  </a:txBody>
                  <a:tcPr marL="9491" marR="9491" marT="9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2022 Actual Amount</a:t>
                      </a:r>
                    </a:p>
                  </a:txBody>
                  <a:tcPr marL="9491" marR="9491" marT="9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Variance*</a:t>
                      </a:r>
                    </a:p>
                  </a:txBody>
                  <a:tcPr marL="9491" marR="9491" marT="9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Performance (%)*</a:t>
                      </a:r>
                    </a:p>
                  </a:txBody>
                  <a:tcPr marL="9491" marR="9491" marT="9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Sector Share in Total Budget </a:t>
                      </a:r>
                    </a:p>
                  </a:txBody>
                  <a:tcPr marL="9491" marR="9491" marT="9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1100" b="1" i="0" u="none" strike="noStrike">
                          <a:solidFill>
                            <a:srgbClr val="000000"/>
                          </a:solidFill>
                          <a:effectLst/>
                          <a:latin typeface="Nunito"/>
                        </a:rPr>
                        <a:t>Sector Share in Total Actual Expenditure </a:t>
                      </a:r>
                    </a:p>
                  </a:txBody>
                  <a:tcPr marL="9491" marR="9491" marT="9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r>
              <a:tr h="218637">
                <a:tc>
                  <a:txBody>
                    <a:bodyPr/>
                    <a:lstStyle/>
                    <a:p>
                      <a:pPr algn="l" fontAlgn="b"/>
                      <a:r>
                        <a:rPr lang="en-US" sz="1100" b="0" i="0" u="none" strike="noStrike">
                          <a:solidFill>
                            <a:srgbClr val="000000"/>
                          </a:solidFill>
                          <a:effectLst/>
                          <a:latin typeface="Nunito"/>
                        </a:rPr>
                        <a:t>Ministry of Works and Fire Service</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169,716,715,000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97,933,991,699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71,782,723,301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57.7%</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24.5%</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22.2%</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18637">
                <a:tc>
                  <a:txBody>
                    <a:bodyPr/>
                    <a:lstStyle/>
                    <a:p>
                      <a:pPr algn="l" fontAlgn="b"/>
                      <a:r>
                        <a:rPr lang="en-US" sz="1100" b="0" i="0" u="none" strike="noStrike">
                          <a:solidFill>
                            <a:srgbClr val="000000"/>
                          </a:solidFill>
                          <a:effectLst/>
                          <a:latin typeface="Nunito"/>
                        </a:rPr>
                        <a:t>Office of the Accountant General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106,749,164,390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79,774,089,062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26,975,075,328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74.7%</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15.4%</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18.0%</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18637">
                <a:tc>
                  <a:txBody>
                    <a:bodyPr/>
                    <a:lstStyle/>
                    <a:p>
                      <a:pPr algn="l" fontAlgn="b"/>
                      <a:r>
                        <a:rPr lang="en-US" sz="1100" b="0" i="0" u="none" strike="noStrike">
                          <a:solidFill>
                            <a:srgbClr val="000000"/>
                          </a:solidFill>
                          <a:effectLst/>
                          <a:latin typeface="Nunito"/>
                        </a:rPr>
                        <a:t>Other MDA Expenditure</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101,266,312,600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66,702,547,925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34,563,764,675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65.9%</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14.6%</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15.1%</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18637">
                <a:tc>
                  <a:txBody>
                    <a:bodyPr/>
                    <a:lstStyle/>
                    <a:p>
                      <a:pPr algn="l" fontAlgn="b"/>
                      <a:r>
                        <a:rPr lang="en-US" sz="1100" b="0" i="0" u="none" strike="noStrike" dirty="0">
                          <a:solidFill>
                            <a:srgbClr val="000000"/>
                          </a:solidFill>
                          <a:effectLst/>
                          <a:latin typeface="Nunito"/>
                        </a:rPr>
                        <a:t>Ministry of Special Duties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53,084,562,420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38,236,305,865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14,848,256,555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72.0%</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7.7%</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8.6%</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18637">
                <a:tc>
                  <a:txBody>
                    <a:bodyPr/>
                    <a:lstStyle/>
                    <a:p>
                      <a:pPr algn="l" fontAlgn="b"/>
                      <a:r>
                        <a:rPr lang="en-US" sz="1100" b="0" i="0" u="none" strike="noStrike">
                          <a:solidFill>
                            <a:srgbClr val="000000"/>
                          </a:solidFill>
                          <a:effectLst/>
                          <a:latin typeface="Nunito"/>
                        </a:rPr>
                        <a:t>Government House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42,924,507,720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34,296,096,058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8,628,411,662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79.9%</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6.2%</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7.8%</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18637">
                <a:tc>
                  <a:txBody>
                    <a:bodyPr/>
                    <a:lstStyle/>
                    <a:p>
                      <a:pPr algn="l" fontAlgn="b"/>
                      <a:r>
                        <a:rPr lang="en-US" sz="1100" b="0" i="0" u="none" strike="noStrike">
                          <a:solidFill>
                            <a:srgbClr val="000000"/>
                          </a:solidFill>
                          <a:effectLst/>
                          <a:latin typeface="Nunito"/>
                        </a:rPr>
                        <a:t>Akwa Ibom State Budget Office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42,986,340,830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32,759,904,255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10,226,436,575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76.2%</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6.2%</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7.4%</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18637">
                <a:tc>
                  <a:txBody>
                    <a:bodyPr/>
                    <a:lstStyle/>
                    <a:p>
                      <a:pPr algn="l" fontAlgn="b"/>
                      <a:r>
                        <a:rPr lang="en-US" sz="1100" b="0" i="0" u="none" strike="noStrike">
                          <a:solidFill>
                            <a:srgbClr val="000000"/>
                          </a:solidFill>
                          <a:effectLst/>
                          <a:latin typeface="Nunito"/>
                        </a:rPr>
                        <a:t>Ministry of Housing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21,551,797,650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18,679,048,285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2,872,749,365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86.7%</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3.1%</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4.2%</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418029">
                <a:tc>
                  <a:txBody>
                    <a:bodyPr/>
                    <a:lstStyle/>
                    <a:p>
                      <a:pPr algn="l" fontAlgn="b"/>
                      <a:r>
                        <a:rPr lang="en-US" sz="1100" b="0" i="0" u="none" strike="noStrike">
                          <a:solidFill>
                            <a:srgbClr val="000000"/>
                          </a:solidFill>
                          <a:effectLst/>
                          <a:latin typeface="Nunito"/>
                        </a:rPr>
                        <a:t>Office of the Secretary to the State Government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26,000,370,640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14,882,616,750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11,117,753,890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57.2%</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3.8%</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3.4%</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18637">
                <a:tc>
                  <a:txBody>
                    <a:bodyPr/>
                    <a:lstStyle/>
                    <a:p>
                      <a:pPr algn="l" fontAlgn="b"/>
                      <a:r>
                        <a:rPr lang="en-US" sz="1100" b="0" i="0" u="none" strike="noStrike">
                          <a:solidFill>
                            <a:srgbClr val="000000"/>
                          </a:solidFill>
                          <a:effectLst/>
                          <a:latin typeface="Nunito"/>
                        </a:rPr>
                        <a:t>State Secondary Education Board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a:solidFill>
                            <a:srgbClr val="000000"/>
                          </a:solidFill>
                          <a:effectLst/>
                          <a:latin typeface="Nunito"/>
                        </a:rPr>
                        <a:t>         17,880,182,910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13,983,422,984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3,896,759,926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78.2%</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2.6%</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3.2%</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18637">
                <a:tc>
                  <a:txBody>
                    <a:bodyPr/>
                    <a:lstStyle/>
                    <a:p>
                      <a:pPr algn="l" fontAlgn="b"/>
                      <a:r>
                        <a:rPr lang="en-US" sz="1100" b="0" i="0" u="none" strike="noStrike">
                          <a:solidFill>
                            <a:srgbClr val="000000"/>
                          </a:solidFill>
                          <a:effectLst/>
                          <a:latin typeface="Nunito"/>
                        </a:rPr>
                        <a:t>Hospitals Management Board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1100" b="0" i="0" u="none" strike="noStrike" dirty="0">
                          <a:solidFill>
                            <a:srgbClr val="000000"/>
                          </a:solidFill>
                          <a:effectLst/>
                          <a:latin typeface="Nunito"/>
                        </a:rPr>
                        <a:t>           7,680,320,390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6,193,647,024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1,486,673,366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80.6%</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1.1%</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1.4%</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76173">
                <a:tc>
                  <a:txBody>
                    <a:bodyPr/>
                    <a:lstStyle/>
                    <a:p>
                      <a:pPr algn="l" fontAlgn="b"/>
                      <a:r>
                        <a:rPr lang="en-US" sz="1100" b="0" i="0" u="none" strike="noStrike">
                          <a:solidFill>
                            <a:srgbClr val="000000"/>
                          </a:solidFill>
                          <a:effectLst/>
                          <a:latin typeface="Nunito"/>
                        </a:rPr>
                        <a:t>Other MDA Expenditure</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Nunito"/>
                        </a:rPr>
                        <a:t>       103,475,760,000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Nunito"/>
                        </a:rPr>
                        <a:t>         38,616,936,091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1100" b="0" i="0" u="none" strike="noStrike">
                          <a:solidFill>
                            <a:srgbClr val="000000"/>
                          </a:solidFill>
                          <a:effectLst/>
                          <a:latin typeface="Arial" panose="020B0604020202020204" pitchFamily="34" charset="0"/>
                        </a:rPr>
                        <a:t>          64,858,823,909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37.3%</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14.9%</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8.7%</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76173">
                <a:tc>
                  <a:txBody>
                    <a:bodyPr/>
                    <a:lstStyle/>
                    <a:p>
                      <a:pPr algn="l" fontAlgn="b"/>
                      <a:r>
                        <a:rPr lang="en-US" sz="1100" b="1" i="0" u="none" strike="noStrike">
                          <a:solidFill>
                            <a:srgbClr val="000000"/>
                          </a:solidFill>
                          <a:effectLst/>
                          <a:latin typeface="Nunito"/>
                        </a:rPr>
                        <a:t>Total (Except Other MDA Expenditure)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Arial" panose="020B0604020202020204" pitchFamily="34" charset="0"/>
                        </a:rPr>
                        <a:t>       693,316,034,550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1100" b="0" i="0" u="none" strike="noStrike">
                          <a:solidFill>
                            <a:srgbClr val="000000"/>
                          </a:solidFill>
                          <a:effectLst/>
                          <a:latin typeface="Arial" panose="020B0604020202020204" pitchFamily="34" charset="0"/>
                        </a:rPr>
                        <a:t>       442,058,606,000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1100" b="0" i="0" u="none" strike="noStrike">
                          <a:solidFill>
                            <a:srgbClr val="000000"/>
                          </a:solidFill>
                          <a:effectLst/>
                          <a:latin typeface="Arial" panose="020B0604020202020204" pitchFamily="34" charset="0"/>
                        </a:rPr>
                        <a:t>        251,257,428,550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63.8%</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100.0%</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0" i="0" u="none" strike="noStrike">
                          <a:solidFill>
                            <a:srgbClr val="000000"/>
                          </a:solidFill>
                          <a:effectLst/>
                          <a:latin typeface="Arial" panose="020B0604020202020204" pitchFamily="34" charset="0"/>
                        </a:rPr>
                        <a:t>100.0%</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r>
              <a:tr h="276173">
                <a:tc>
                  <a:txBody>
                    <a:bodyPr/>
                    <a:lstStyle/>
                    <a:p>
                      <a:pPr algn="l" fontAlgn="b"/>
                      <a:r>
                        <a:rPr lang="en-US" sz="1100" b="1" i="0" u="none" strike="noStrike">
                          <a:solidFill>
                            <a:srgbClr val="000000"/>
                          </a:solidFill>
                          <a:effectLst/>
                          <a:latin typeface="Nunito"/>
                        </a:rPr>
                        <a:t>Total Budgeted Expenditure</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1" i="0" u="none" strike="noStrike">
                          <a:solidFill>
                            <a:srgbClr val="000000"/>
                          </a:solidFill>
                          <a:effectLst/>
                          <a:latin typeface="Arial" panose="020B0604020202020204" pitchFamily="34" charset="0"/>
                        </a:rPr>
                        <a:t>       693,316,034,550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1100" b="1" i="0" u="none" strike="noStrike">
                          <a:solidFill>
                            <a:srgbClr val="000000"/>
                          </a:solidFill>
                          <a:effectLst/>
                          <a:latin typeface="Arial" panose="020B0604020202020204" pitchFamily="34" charset="0"/>
                        </a:rPr>
                        <a:t>       442,058,606,000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1100" b="1" i="0" u="none" strike="noStrike">
                          <a:solidFill>
                            <a:srgbClr val="000000"/>
                          </a:solidFill>
                          <a:effectLst/>
                          <a:latin typeface="Arial" panose="020B0604020202020204" pitchFamily="34" charset="0"/>
                        </a:rPr>
                        <a:t>        251,257,428,550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1100" b="1" i="0" u="none" strike="noStrike">
                          <a:solidFill>
                            <a:srgbClr val="000000"/>
                          </a:solidFill>
                          <a:effectLst/>
                          <a:latin typeface="Arial" panose="020B0604020202020204" pitchFamily="34" charset="0"/>
                        </a:rPr>
                        <a:t>63.8%</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1000" b="0" i="0" u="none" strike="noStrike">
                          <a:solidFill>
                            <a:srgbClr val="000000"/>
                          </a:solidFill>
                          <a:effectLst/>
                          <a:latin typeface="Nunito"/>
                        </a:rPr>
                        <a:t>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 </a:t>
                      </a:r>
                    </a:p>
                  </a:txBody>
                  <a:tcPr marL="9491" marR="9491" marT="94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651">
                <a:tc gridSpan="7">
                  <a:txBody>
                    <a:bodyPr/>
                    <a:lstStyle/>
                    <a:p>
                      <a:pPr algn="ctr" fontAlgn="b"/>
                      <a:r>
                        <a:rPr lang="en-US" sz="1100" b="0" i="0" u="none" strike="noStrike" dirty="0">
                          <a:solidFill>
                            <a:srgbClr val="000000"/>
                          </a:solidFill>
                          <a:effectLst/>
                          <a:latin typeface="Nunito"/>
                        </a:rPr>
                        <a:t>* Variance and Performance is assessed against final budget. Negative variance for expenditure items means actuals were above budget. </a:t>
                      </a:r>
                    </a:p>
                  </a:txBody>
                  <a:tcPr marL="9491" marR="9491" marT="949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31</a:t>
            </a:fld>
            <a:endParaRPr lang="en-US" dirty="0">
              <a:solidFill>
                <a:prstClr val="black">
                  <a:tint val="75000"/>
                </a:prstClr>
              </a:solidFill>
            </a:endParaRPr>
          </a:p>
        </p:txBody>
      </p:sp>
    </p:spTree>
    <p:extLst>
      <p:ext uri="{BB962C8B-B14F-4D97-AF65-F5344CB8AC3E}">
        <p14:creationId xmlns:p14="http://schemas.microsoft.com/office/powerpoint/2010/main" val="2268291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rgbClr val="00B050"/>
                </a:solidFill>
                <a:latin typeface="Arial Black" panose="020B0A04020102020204" pitchFamily="34" charset="0"/>
              </a:rPr>
              <a:t>Figure 13: </a:t>
            </a:r>
            <a:r>
              <a:rPr lang="en-US" sz="2400" dirty="0">
                <a:solidFill>
                  <a:srgbClr val="00B050"/>
                </a:solidFill>
                <a:latin typeface="Arial Black" panose="020B0A04020102020204" pitchFamily="34" charset="0"/>
              </a:rPr>
              <a:t>Top Ten Total Allocation by Sectors </a:t>
            </a:r>
            <a:r>
              <a:rPr lang="en-US" sz="2400" dirty="0" smtClean="0">
                <a:solidFill>
                  <a:srgbClr val="00B050"/>
                </a:solidFill>
                <a:latin typeface="Arial Black" panose="020B0A04020102020204" pitchFamily="34" charset="0"/>
              </a:rPr>
              <a:t>Graph</a:t>
            </a:r>
            <a:endParaRPr lang="en-US" sz="2400" dirty="0">
              <a:solidFill>
                <a:srgbClr val="00B050"/>
              </a:solidFill>
              <a:latin typeface="Arial Black" panose="020B0A04020102020204" pitchFamily="34" charset="0"/>
            </a:endParaRPr>
          </a:p>
        </p:txBody>
      </p:sp>
      <p:pic>
        <p:nvPicPr>
          <p:cNvPr id="4" name="Content Placeholder 3"/>
          <p:cNvPicPr>
            <a:picLocks noGrp="1" noChangeAspect="1"/>
          </p:cNvPicPr>
          <p:nvPr>
            <p:ph idx="1"/>
          </p:nvPr>
        </p:nvPicPr>
        <p:blipFill>
          <a:blip r:embed="rId2"/>
          <a:stretch>
            <a:fillRect/>
          </a:stretch>
        </p:blipFill>
        <p:spPr>
          <a:xfrm>
            <a:off x="946802" y="1326524"/>
            <a:ext cx="9279023" cy="5190186"/>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32</a:t>
            </a:fld>
            <a:endParaRPr lang="en-US" dirty="0">
              <a:solidFill>
                <a:prstClr val="black">
                  <a:tint val="75000"/>
                </a:prstClr>
              </a:solidFill>
            </a:endParaRPr>
          </a:p>
        </p:txBody>
      </p:sp>
    </p:spTree>
    <p:extLst>
      <p:ext uri="{BB962C8B-B14F-4D97-AF65-F5344CB8AC3E}">
        <p14:creationId xmlns:p14="http://schemas.microsoft.com/office/powerpoint/2010/main" val="4888531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B050"/>
                </a:solidFill>
                <a:latin typeface="Arial Black" panose="020B0A04020102020204" pitchFamily="34" charset="0"/>
              </a:rPr>
              <a:t>Figure 14: Top Ten Allocation Sectors </a:t>
            </a:r>
            <a:endParaRPr lang="en-US" sz="2800" dirty="0">
              <a:solidFill>
                <a:srgbClr val="00B050"/>
              </a:solidFill>
              <a:latin typeface="Arial Black" panose="020B0A04020102020204" pitchFamily="34" charset="0"/>
            </a:endParaRPr>
          </a:p>
        </p:txBody>
      </p:sp>
      <p:graphicFrame>
        <p:nvGraphicFramePr>
          <p:cNvPr id="6" name="Content Placeholder 5">
            <a:extLst>
              <a:ext uri="{FF2B5EF4-FFF2-40B4-BE49-F238E27FC236}">
                <a16:creationId xmlns:lc="http://schemas.openxmlformats.org/drawingml/2006/lockedCanvas" xmlns:a16="http://schemas.microsoft.com/office/drawing/2014/main" xmlns:xdr="http://schemas.openxmlformats.org/drawingml/2006/spreadsheetDrawing" xmlns="" id="{76D37DF7-070E-4FFC-86D2-7A3FE8962B6F}"/>
              </a:ext>
            </a:extLst>
          </p:cNvPr>
          <p:cNvGraphicFramePr>
            <a:graphicFrameLocks noGrp="1"/>
          </p:cNvGraphicFramePr>
          <p:nvPr>
            <p:ph idx="1"/>
            <p:extLst>
              <p:ext uri="{D42A27DB-BD31-4B8C-83A1-F6EECF244321}">
                <p14:modId xmlns:p14="http://schemas.microsoft.com/office/powerpoint/2010/main" val="981766143"/>
              </p:ext>
            </p:extLst>
          </p:nvPr>
        </p:nvGraphicFramePr>
        <p:xfrm>
          <a:off x="838200" y="1825624"/>
          <a:ext cx="10688392" cy="4806996"/>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33</a:t>
            </a:fld>
            <a:endParaRPr lang="en-US" dirty="0">
              <a:solidFill>
                <a:prstClr val="black">
                  <a:tint val="75000"/>
                </a:prstClr>
              </a:solidFill>
            </a:endParaRPr>
          </a:p>
        </p:txBody>
      </p:sp>
    </p:spTree>
    <p:extLst>
      <p:ext uri="{BB962C8B-B14F-4D97-AF65-F5344CB8AC3E}">
        <p14:creationId xmlns:p14="http://schemas.microsoft.com/office/powerpoint/2010/main" val="86959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3741"/>
          </a:xfrm>
        </p:spPr>
        <p:txBody>
          <a:bodyPr>
            <a:normAutofit fontScale="90000"/>
          </a:bodyPr>
          <a:lstStyle/>
          <a:p>
            <a:r>
              <a:rPr lang="en-US" sz="2500" b="1" dirty="0" smtClean="0"/>
              <a:t/>
            </a:r>
            <a:br>
              <a:rPr lang="en-US" sz="2500" b="1" dirty="0" smtClean="0"/>
            </a:br>
            <a:r>
              <a:rPr lang="en-US" sz="2500" b="1" dirty="0" smtClean="0"/>
              <a:t/>
            </a:r>
            <a:br>
              <a:rPr lang="en-US" sz="2500" b="1" dirty="0" smtClean="0"/>
            </a:br>
            <a:r>
              <a:rPr lang="en-US" sz="2500" b="1" dirty="0" smtClean="0"/>
              <a:t/>
            </a:r>
            <a:br>
              <a:rPr lang="en-US" sz="2500" b="1" dirty="0" smtClean="0"/>
            </a:br>
            <a:r>
              <a:rPr lang="en-US" sz="2500" b="1" dirty="0" smtClean="0">
                <a:solidFill>
                  <a:srgbClr val="00B050"/>
                </a:solidFill>
              </a:rPr>
              <a:t>Section: 7 Top Value Capital Projects </a:t>
            </a:r>
            <a:r>
              <a:rPr lang="en-US" sz="2500" b="1" dirty="0" smtClean="0"/>
              <a:t/>
            </a:r>
            <a:br>
              <a:rPr lang="en-US" sz="2500" b="1" dirty="0" smtClean="0"/>
            </a:br>
            <a:r>
              <a:rPr lang="en-US" sz="2500" b="1" dirty="0" smtClean="0"/>
              <a:t/>
            </a:r>
            <a:br>
              <a:rPr lang="en-US" sz="2500" b="1" dirty="0" smtClean="0"/>
            </a:br>
            <a:r>
              <a:rPr lang="en-US" sz="2500" b="1" dirty="0" smtClean="0"/>
              <a:t/>
            </a:r>
            <a:br>
              <a:rPr lang="en-US" sz="2500" b="1" dirty="0" smtClean="0"/>
            </a:br>
            <a:endParaRPr lang="en-US" sz="2500" b="1" dirty="0"/>
          </a:p>
        </p:txBody>
      </p:sp>
      <p:sp>
        <p:nvSpPr>
          <p:cNvPr id="3" name="Content Placeholder 2"/>
          <p:cNvSpPr>
            <a:spLocks noGrp="1"/>
          </p:cNvSpPr>
          <p:nvPr>
            <p:ph idx="1"/>
          </p:nvPr>
        </p:nvSpPr>
        <p:spPr>
          <a:xfrm>
            <a:off x="838200" y="764275"/>
            <a:ext cx="10515600" cy="5412688"/>
          </a:xfrm>
        </p:spPr>
        <p:txBody>
          <a:bodyPr>
            <a:normAutofit fontScale="92500"/>
          </a:bodyPr>
          <a:lstStyle/>
          <a:p>
            <a:r>
              <a:rPr lang="en-GB" sz="2400" dirty="0">
                <a:latin typeface="Cambria" panose="02040503050406030204" pitchFamily="18" charset="0"/>
                <a:ea typeface="Cambria" panose="02040503050406030204" pitchFamily="18" charset="0"/>
                <a:cs typeface="Cambria" panose="02040503050406030204" pitchFamily="18" charset="0"/>
              </a:rPr>
              <a:t>This section outlines information on the largest </a:t>
            </a:r>
            <a:r>
              <a:rPr lang="en-GB" sz="2400" dirty="0" smtClean="0">
                <a:latin typeface="Cambria" panose="02040503050406030204" pitchFamily="18" charset="0"/>
                <a:ea typeface="Cambria" panose="02040503050406030204" pitchFamily="18" charset="0"/>
                <a:cs typeface="Cambria" panose="02040503050406030204" pitchFamily="18" charset="0"/>
              </a:rPr>
              <a:t>fifty (50</a:t>
            </a:r>
            <a:r>
              <a:rPr lang="en-GB" sz="2400" dirty="0">
                <a:latin typeface="Cambria" panose="02040503050406030204" pitchFamily="18" charset="0"/>
                <a:ea typeface="Cambria" panose="02040503050406030204" pitchFamily="18" charset="0"/>
                <a:cs typeface="Cambria" panose="02040503050406030204" pitchFamily="18" charset="0"/>
              </a:rPr>
              <a:t>) capital projects included within the budget and the actual expenditure from the implementation of the fiscal year </a:t>
            </a:r>
            <a:r>
              <a:rPr lang="en-GB" sz="2400" dirty="0" smtClean="0">
                <a:latin typeface="Cambria" panose="02040503050406030204" pitchFamily="18" charset="0"/>
                <a:ea typeface="Cambria" panose="02040503050406030204" pitchFamily="18" charset="0"/>
                <a:cs typeface="Cambria" panose="02040503050406030204" pitchFamily="18" charset="0"/>
              </a:rPr>
              <a:t>2022 </a:t>
            </a:r>
            <a:r>
              <a:rPr lang="en-GB" sz="2400" dirty="0">
                <a:latin typeface="Cambria" panose="02040503050406030204" pitchFamily="18" charset="0"/>
                <a:ea typeface="Cambria" panose="02040503050406030204" pitchFamily="18" charset="0"/>
                <a:cs typeface="Cambria" panose="02040503050406030204" pitchFamily="18" charset="0"/>
              </a:rPr>
              <a:t>budget. Table </a:t>
            </a:r>
            <a:r>
              <a:rPr lang="en-GB" sz="2400" dirty="0" smtClean="0">
                <a:latin typeface="Cambria" panose="02040503050406030204" pitchFamily="18" charset="0"/>
                <a:ea typeface="Cambria" panose="02040503050406030204" pitchFamily="18" charset="0"/>
                <a:cs typeface="Cambria" panose="02040503050406030204" pitchFamily="18" charset="0"/>
              </a:rPr>
              <a:t>10 </a:t>
            </a:r>
            <a:r>
              <a:rPr lang="en-GB" sz="2400" dirty="0">
                <a:latin typeface="Cambria" panose="02040503050406030204" pitchFamily="18" charset="0"/>
                <a:ea typeface="Cambria" panose="02040503050406030204" pitchFamily="18" charset="0"/>
                <a:cs typeface="Cambria" panose="02040503050406030204" pitchFamily="18" charset="0"/>
              </a:rPr>
              <a:t>listed the projects, projects location, amount allocated in </a:t>
            </a:r>
            <a:r>
              <a:rPr lang="en-GB" sz="2400" dirty="0" smtClean="0">
                <a:latin typeface="Cambria" panose="02040503050406030204" pitchFamily="18" charset="0"/>
                <a:ea typeface="Cambria" panose="02040503050406030204" pitchFamily="18" charset="0"/>
                <a:cs typeface="Cambria" panose="02040503050406030204" pitchFamily="18" charset="0"/>
              </a:rPr>
              <a:t>2022 finial budget </a:t>
            </a:r>
            <a:r>
              <a:rPr lang="en-GB" sz="2400" dirty="0">
                <a:latin typeface="Cambria" panose="02040503050406030204" pitchFamily="18" charset="0"/>
                <a:ea typeface="Cambria" panose="02040503050406030204" pitchFamily="18" charset="0"/>
                <a:cs typeface="Cambria" panose="02040503050406030204" pitchFamily="18" charset="0"/>
              </a:rPr>
              <a:t>and amount actually spent on each of the listed projects in </a:t>
            </a:r>
            <a:r>
              <a:rPr lang="en-GB" sz="2400" dirty="0" smtClean="0">
                <a:latin typeface="Cambria" panose="02040503050406030204" pitchFamily="18" charset="0"/>
                <a:ea typeface="Cambria" panose="02040503050406030204" pitchFamily="18" charset="0"/>
                <a:cs typeface="Cambria" panose="02040503050406030204" pitchFamily="18" charset="0"/>
              </a:rPr>
              <a:t>2022 </a:t>
            </a:r>
            <a:r>
              <a:rPr lang="en-GB" sz="2400" dirty="0">
                <a:latin typeface="Cambria" panose="02040503050406030204" pitchFamily="18" charset="0"/>
                <a:ea typeface="Cambria" panose="02040503050406030204" pitchFamily="18" charset="0"/>
                <a:cs typeface="Cambria" panose="02040503050406030204" pitchFamily="18" charset="0"/>
              </a:rPr>
              <a:t>(showing variances and percentage performances).</a:t>
            </a:r>
            <a:endParaRPr lang="en-US" sz="1400" dirty="0">
              <a:latin typeface="Cambria" panose="02040503050406030204" pitchFamily="18" charset="0"/>
            </a:endParaRPr>
          </a:p>
          <a:p>
            <a:pPr marL="0" indent="0">
              <a:buNone/>
            </a:pPr>
            <a:endParaRPr lang="en-US" sz="3600" dirty="0" smtClean="0"/>
          </a:p>
          <a:p>
            <a:r>
              <a:rPr lang="en-GB" sz="2400" dirty="0">
                <a:latin typeface="Cambria" panose="02040503050406030204" pitchFamily="18" charset="0"/>
              </a:rPr>
              <a:t>In </a:t>
            </a:r>
            <a:r>
              <a:rPr lang="en-GB" sz="2400" dirty="0" smtClean="0">
                <a:latin typeface="Cambria" panose="02040503050406030204" pitchFamily="18" charset="0"/>
              </a:rPr>
              <a:t>2022 </a:t>
            </a:r>
            <a:r>
              <a:rPr lang="en-GB" sz="2400" dirty="0">
                <a:latin typeface="Cambria" panose="02040503050406030204" pitchFamily="18" charset="0"/>
              </a:rPr>
              <a:t>fiscal year, various capital projects were budgeted for execution subject to availability of funds. During the year, as shown in Table </a:t>
            </a:r>
            <a:r>
              <a:rPr lang="en-GB" sz="2400" dirty="0" smtClean="0">
                <a:latin typeface="Cambria" panose="02040503050406030204" pitchFamily="18" charset="0"/>
              </a:rPr>
              <a:t>10, fifty (50</a:t>
            </a:r>
            <a:r>
              <a:rPr lang="en-GB" sz="2400" dirty="0">
                <a:latin typeface="Cambria" panose="02040503050406030204" pitchFamily="18" charset="0"/>
              </a:rPr>
              <a:t>) top value projects, with a budgeted sum of </a:t>
            </a:r>
            <a:r>
              <a:rPr lang="en-GB" sz="2400" dirty="0" smtClean="0">
                <a:latin typeface="Cambria" panose="02040503050406030204" pitchFamily="18" charset="0"/>
              </a:rPr>
              <a:t>₦112,332,990,130 </a:t>
            </a:r>
            <a:r>
              <a:rPr lang="en-GB" sz="2400" dirty="0">
                <a:latin typeface="Cambria" panose="02040503050406030204" pitchFamily="18" charset="0"/>
              </a:rPr>
              <a:t>were executed to various levels of completion to the tune of </a:t>
            </a:r>
            <a:r>
              <a:rPr lang="en-GB" sz="2400" dirty="0" smtClean="0">
                <a:latin typeface="Cambria" panose="02040503050406030204" pitchFamily="18" charset="0"/>
              </a:rPr>
              <a:t>₦61,946,476,091. </a:t>
            </a:r>
            <a:r>
              <a:rPr lang="en-GB" sz="2400" dirty="0">
                <a:latin typeface="Cambria" panose="02040503050406030204" pitchFamily="18" charset="0"/>
              </a:rPr>
              <a:t>Jobs handled by the Ministry of </a:t>
            </a:r>
            <a:r>
              <a:rPr lang="en-GB" sz="2400" dirty="0" smtClean="0">
                <a:latin typeface="Cambria" panose="02040503050406030204" pitchFamily="18" charset="0"/>
              </a:rPr>
              <a:t>Works and Fire Service and Government House toped </a:t>
            </a:r>
            <a:r>
              <a:rPr lang="en-GB" sz="2400" dirty="0">
                <a:latin typeface="Cambria" panose="02040503050406030204" pitchFamily="18" charset="0"/>
              </a:rPr>
              <a:t>the performance list with 100% while a project under the Ministry of </a:t>
            </a:r>
            <a:r>
              <a:rPr lang="en-GB" sz="2400" dirty="0" smtClean="0">
                <a:latin typeface="Cambria" panose="02040503050406030204" pitchFamily="18" charset="0"/>
              </a:rPr>
              <a:t>Environment with </a:t>
            </a:r>
            <a:r>
              <a:rPr lang="en-GB" sz="2400" dirty="0">
                <a:latin typeface="Cambria" panose="02040503050406030204" pitchFamily="18" charset="0"/>
              </a:rPr>
              <a:t>a performance of </a:t>
            </a:r>
            <a:r>
              <a:rPr lang="en-GB" sz="2400" dirty="0" smtClean="0">
                <a:latin typeface="Cambria" panose="02040503050406030204" pitchFamily="18" charset="0"/>
              </a:rPr>
              <a:t>1.4</a:t>
            </a:r>
            <a:r>
              <a:rPr lang="en-GB" sz="2400" dirty="0">
                <a:latin typeface="Cambria" panose="02040503050406030204" pitchFamily="18" charset="0"/>
              </a:rPr>
              <a:t>% was the lowest. </a:t>
            </a:r>
            <a:r>
              <a:rPr lang="en-GB" sz="2400" dirty="0" smtClean="0">
                <a:latin typeface="Cambria" panose="02040503050406030204" pitchFamily="18" charset="0"/>
              </a:rPr>
              <a:t>Twenty- three of </a:t>
            </a:r>
            <a:r>
              <a:rPr lang="en-GB" sz="2400" dirty="0">
                <a:latin typeface="Cambria" panose="02040503050406030204" pitchFamily="18" charset="0"/>
              </a:rPr>
              <a:t>the listed thirty top value capital projects with a budgeted sum of </a:t>
            </a:r>
            <a:r>
              <a:rPr lang="en-GB" sz="2400" dirty="0" smtClean="0">
                <a:latin typeface="Cambria" panose="02040503050406030204" pitchFamily="18" charset="0"/>
              </a:rPr>
              <a:t>₦26,501,785,000 were </a:t>
            </a:r>
            <a:r>
              <a:rPr lang="en-GB" sz="2400" dirty="0">
                <a:latin typeface="Cambria" panose="02040503050406030204" pitchFamily="18" charset="0"/>
              </a:rPr>
              <a:t>not implemented during the </a:t>
            </a:r>
            <a:r>
              <a:rPr lang="en-GB" sz="2400" dirty="0" smtClean="0">
                <a:latin typeface="Cambria" panose="02040503050406030204" pitchFamily="18" charset="0"/>
              </a:rPr>
              <a:t>2022 </a:t>
            </a:r>
            <a:r>
              <a:rPr lang="en-GB" sz="2400" dirty="0">
                <a:latin typeface="Cambria" panose="02040503050406030204" pitchFamily="18" charset="0"/>
              </a:rPr>
              <a:t>fiscal year. This is shown graphically in Figure </a:t>
            </a:r>
            <a:r>
              <a:rPr lang="en-GB" sz="2400" dirty="0" smtClean="0">
                <a:latin typeface="Cambria" panose="02040503050406030204" pitchFamily="18" charset="0"/>
              </a:rPr>
              <a:t>15.</a:t>
            </a:r>
            <a:endParaRPr lang="en-US" sz="2400" b="1" dirty="0">
              <a:latin typeface="Cambria" panose="02040503050406030204" pitchFamily="18" charset="0"/>
            </a:endParaRPr>
          </a:p>
          <a:p>
            <a:endParaRPr lang="en-US" sz="2400" dirty="0"/>
          </a:p>
        </p:txBody>
      </p:sp>
      <p:sp>
        <p:nvSpPr>
          <p:cNvPr id="4" name="Slide Number Placeholder 3"/>
          <p:cNvSpPr>
            <a:spLocks noGrp="1"/>
          </p:cNvSpPr>
          <p:nvPr>
            <p:ph type="sldNum" sz="quarter" idx="12"/>
          </p:nvPr>
        </p:nvSpPr>
        <p:spPr/>
        <p:txBody>
          <a:bodyPr/>
          <a:lstStyle/>
          <a:p>
            <a:fld id="{519954A3-9DFD-4C44-94BA-B95130A3BA1C}" type="slidenum">
              <a:rPr lang="en-US" smtClean="0">
                <a:solidFill>
                  <a:prstClr val="black">
                    <a:tint val="75000"/>
                  </a:prstClr>
                </a:solidFill>
              </a:rPr>
              <a:pPr/>
              <a:t>34</a:t>
            </a:fld>
            <a:endParaRPr lang="en-US" dirty="0">
              <a:solidFill>
                <a:prstClr val="black">
                  <a:tint val="75000"/>
                </a:prstClr>
              </a:solidFill>
            </a:endParaRPr>
          </a:p>
        </p:txBody>
      </p:sp>
    </p:spTree>
    <p:extLst>
      <p:ext uri="{BB962C8B-B14F-4D97-AF65-F5344CB8AC3E}">
        <p14:creationId xmlns:p14="http://schemas.microsoft.com/office/powerpoint/2010/main" val="34561008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a:bodyPr>
          <a:lstStyle/>
          <a:p>
            <a:r>
              <a:rPr lang="en-US" sz="2000" b="1" dirty="0" smtClean="0">
                <a:solidFill>
                  <a:srgbClr val="00B050"/>
                </a:solidFill>
                <a:latin typeface="Arial Black" panose="020B0A04020102020204" pitchFamily="34" charset="0"/>
              </a:rPr>
              <a:t>Figure 15: Top Value Projects Graph</a:t>
            </a:r>
            <a:endParaRPr lang="en-US" sz="2000" b="1" dirty="0">
              <a:solidFill>
                <a:srgbClr val="00B050"/>
              </a:solidFill>
              <a:latin typeface="Arial Black" panose="020B0A04020102020204" pitchFamily="34" charset="0"/>
            </a:endParaRPr>
          </a:p>
        </p:txBody>
      </p:sp>
      <p:pic>
        <p:nvPicPr>
          <p:cNvPr id="8" name="Content Placeholder 7"/>
          <p:cNvPicPr>
            <a:picLocks noGrp="1" noChangeAspect="1"/>
          </p:cNvPicPr>
          <p:nvPr>
            <p:ph idx="1"/>
          </p:nvPr>
        </p:nvPicPr>
        <p:blipFill>
          <a:blip r:embed="rId2"/>
          <a:stretch>
            <a:fillRect/>
          </a:stretch>
        </p:blipFill>
        <p:spPr>
          <a:xfrm>
            <a:off x="1146220" y="940158"/>
            <a:ext cx="8203842" cy="5718219"/>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35</a:t>
            </a:fld>
            <a:endParaRPr lang="en-US" dirty="0">
              <a:solidFill>
                <a:prstClr val="black">
                  <a:tint val="75000"/>
                </a:prstClr>
              </a:solidFill>
            </a:endParaRPr>
          </a:p>
        </p:txBody>
      </p:sp>
    </p:spTree>
    <p:extLst>
      <p:ext uri="{BB962C8B-B14F-4D97-AF65-F5344CB8AC3E}">
        <p14:creationId xmlns:p14="http://schemas.microsoft.com/office/powerpoint/2010/main" val="20961125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30620"/>
          </a:xfrm>
        </p:spPr>
        <p:txBody>
          <a:bodyPr>
            <a:noAutofit/>
          </a:bodyPr>
          <a:lstStyle/>
          <a:p>
            <a:r>
              <a:rPr lang="en-US" sz="2400" b="1" dirty="0" smtClean="0"/>
              <a:t>TABLE: 10 Largest Projects </a:t>
            </a:r>
            <a:endParaRPr lang="en-US" sz="2400" b="1" dirty="0"/>
          </a:p>
        </p:txBody>
      </p:sp>
      <p:pic>
        <p:nvPicPr>
          <p:cNvPr id="4" name="Content Placeholder 3"/>
          <p:cNvPicPr>
            <a:picLocks noGrp="1" noChangeAspect="1"/>
          </p:cNvPicPr>
          <p:nvPr>
            <p:ph idx="1"/>
          </p:nvPr>
        </p:nvPicPr>
        <p:blipFill>
          <a:blip r:embed="rId2"/>
          <a:stretch>
            <a:fillRect/>
          </a:stretch>
        </p:blipFill>
        <p:spPr>
          <a:xfrm>
            <a:off x="748145" y="720725"/>
            <a:ext cx="11194473" cy="5804766"/>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36</a:t>
            </a:fld>
            <a:endParaRPr lang="en-US" dirty="0">
              <a:solidFill>
                <a:prstClr val="black">
                  <a:tint val="75000"/>
                </a:prstClr>
              </a:solidFill>
            </a:endParaRPr>
          </a:p>
        </p:txBody>
      </p:sp>
    </p:spTree>
    <p:extLst>
      <p:ext uri="{BB962C8B-B14F-4D97-AF65-F5344CB8AC3E}">
        <p14:creationId xmlns:p14="http://schemas.microsoft.com/office/powerpoint/2010/main" val="9861109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a:bodyPr>
          <a:lstStyle/>
          <a:p>
            <a:r>
              <a:rPr lang="en-US" sz="2000" b="1" dirty="0" smtClean="0">
                <a:solidFill>
                  <a:srgbClr val="00B050"/>
                </a:solidFill>
                <a:latin typeface="Arial Black" panose="020B0A04020102020204" pitchFamily="34" charset="0"/>
              </a:rPr>
              <a:t>Section 8: Citizens’ Nominated Projects-Implementation Status Report </a:t>
            </a:r>
            <a:endParaRPr lang="en-US" sz="2000" b="1" dirty="0">
              <a:solidFill>
                <a:srgbClr val="00B050"/>
              </a:solidFill>
              <a:latin typeface="Arial Black" panose="020B0A04020102020204" pitchFamily="34" charset="0"/>
            </a:endParaRPr>
          </a:p>
        </p:txBody>
      </p:sp>
      <p:sp>
        <p:nvSpPr>
          <p:cNvPr id="3" name="Content Placeholder 2"/>
          <p:cNvSpPr>
            <a:spLocks noGrp="1"/>
          </p:cNvSpPr>
          <p:nvPr>
            <p:ph idx="1"/>
          </p:nvPr>
        </p:nvSpPr>
        <p:spPr>
          <a:xfrm>
            <a:off x="838200" y="991673"/>
            <a:ext cx="10515600" cy="5185290"/>
          </a:xfrm>
        </p:spPr>
        <p:txBody>
          <a:bodyPr/>
          <a:lstStyle/>
          <a:p>
            <a:r>
              <a:rPr lang="en-US" dirty="0" smtClean="0"/>
              <a:t>This section outlines the financial information on top Ministries, Department and Agencies/Sectors allocations to projects nominated by the citizens and the actual expenditure from the implementation during the fiscal year 2022 budget. </a:t>
            </a:r>
          </a:p>
          <a:p>
            <a:r>
              <a:rPr lang="en-US" dirty="0" smtClean="0"/>
              <a:t>As shown in Table 11, thirteen (13) citizen-nominated projects were included in the 2022 budget out of which one (or7.7%) was executed to at least 50% completion as at the end of 2022. The actual expenditure on the project stood at N2.272,148,435 out of the budgeted sum of 19,150,000,000. This is displayed graphically in Figure 16.</a:t>
            </a:r>
            <a:endParaRPr lang="en-US" dirty="0"/>
          </a:p>
        </p:txBody>
      </p:sp>
      <p:sp>
        <p:nvSpPr>
          <p:cNvPr id="4" name="Slide Number Placeholder 3"/>
          <p:cNvSpPr>
            <a:spLocks noGrp="1"/>
          </p:cNvSpPr>
          <p:nvPr>
            <p:ph type="sldNum" sz="quarter" idx="12"/>
          </p:nvPr>
        </p:nvSpPr>
        <p:spPr/>
        <p:txBody>
          <a:bodyPr/>
          <a:lstStyle/>
          <a:p>
            <a:fld id="{519954A3-9DFD-4C44-94BA-B95130A3BA1C}" type="slidenum">
              <a:rPr lang="en-US" smtClean="0">
                <a:solidFill>
                  <a:prstClr val="black">
                    <a:tint val="75000"/>
                  </a:prstClr>
                </a:solidFill>
              </a:rPr>
              <a:pPr/>
              <a:t>37</a:t>
            </a:fld>
            <a:endParaRPr lang="en-US" dirty="0">
              <a:solidFill>
                <a:prstClr val="black">
                  <a:tint val="75000"/>
                </a:prstClr>
              </a:solidFill>
            </a:endParaRPr>
          </a:p>
        </p:txBody>
      </p:sp>
    </p:spTree>
    <p:extLst>
      <p:ext uri="{BB962C8B-B14F-4D97-AF65-F5344CB8AC3E}">
        <p14:creationId xmlns:p14="http://schemas.microsoft.com/office/powerpoint/2010/main" val="8295013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86039"/>
          </a:xfrm>
        </p:spPr>
        <p:txBody>
          <a:bodyPr>
            <a:noAutofit/>
          </a:bodyPr>
          <a:lstStyle/>
          <a:p>
            <a:r>
              <a:rPr lang="en-US" sz="2400" b="1" dirty="0" smtClean="0">
                <a:solidFill>
                  <a:srgbClr val="00B050"/>
                </a:solidFill>
              </a:rPr>
              <a:t>TABLE: 11 Citizens Nomination Projects </a:t>
            </a:r>
            <a:endParaRPr lang="en-US" sz="2400" b="1" dirty="0">
              <a:solidFill>
                <a:srgbClr val="00B050"/>
              </a:solidFill>
            </a:endParaRPr>
          </a:p>
        </p:txBody>
      </p:sp>
      <p:graphicFrame>
        <p:nvGraphicFramePr>
          <p:cNvPr id="4" name="Content Placeholder 3"/>
          <p:cNvGraphicFramePr>
            <a:graphicFrameLocks noGrp="1"/>
          </p:cNvGraphicFramePr>
          <p:nvPr>
            <p:ph idx="1"/>
          </p:nvPr>
        </p:nvGraphicFramePr>
        <p:xfrm>
          <a:off x="1094249" y="706865"/>
          <a:ext cx="10003501" cy="5539521"/>
        </p:xfrm>
        <a:graphic>
          <a:graphicData uri="http://schemas.openxmlformats.org/drawingml/2006/table">
            <a:tbl>
              <a:tblPr/>
              <a:tblGrid>
                <a:gridCol w="2509730"/>
                <a:gridCol w="870310"/>
                <a:gridCol w="981628"/>
                <a:gridCol w="1540751"/>
                <a:gridCol w="900669"/>
                <a:gridCol w="872840"/>
                <a:gridCol w="860190"/>
                <a:gridCol w="556594"/>
                <a:gridCol w="910789"/>
              </a:tblGrid>
              <a:tr h="159469">
                <a:tc>
                  <a:txBody>
                    <a:bodyPr/>
                    <a:lstStyle/>
                    <a:p>
                      <a:pPr algn="l" fontAlgn="b"/>
                      <a:r>
                        <a:rPr lang="en-US" sz="900" b="1" i="0" u="none" strike="noStrike" dirty="0">
                          <a:solidFill>
                            <a:srgbClr val="000000"/>
                          </a:solidFill>
                          <a:effectLst/>
                          <a:latin typeface="Nunito"/>
                        </a:rPr>
                        <a:t>Citizens Nominated Projects</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Nunito"/>
                      </a:endParaRPr>
                    </a:p>
                  </a:txBody>
                  <a:tcPr marL="7594" marR="7594" marT="759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Nunito"/>
                      </a:endParaRPr>
                    </a:p>
                  </a:txBody>
                  <a:tcPr marL="7594" marR="7594" marT="75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Nunito"/>
                      </a:endParaRPr>
                    </a:p>
                  </a:txBody>
                  <a:tcPr marL="7594" marR="7594" marT="75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Nunito"/>
                      </a:endParaRPr>
                    </a:p>
                  </a:txBody>
                  <a:tcPr marL="7594" marR="7594" marT="75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Nunito"/>
                      </a:endParaRPr>
                    </a:p>
                  </a:txBody>
                  <a:tcPr marL="7594" marR="7594" marT="75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Nunito"/>
                      </a:endParaRPr>
                    </a:p>
                  </a:txBody>
                  <a:tcPr marL="7594" marR="7594" marT="75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Nunito"/>
                      </a:endParaRPr>
                    </a:p>
                  </a:txBody>
                  <a:tcPr marL="7594" marR="7594" marT="75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Nunito"/>
                      </a:endParaRPr>
                    </a:p>
                  </a:txBody>
                  <a:tcPr marL="7594" marR="7594" marT="7594" marB="0" anchor="b">
                    <a:lnL>
                      <a:noFill/>
                    </a:lnL>
                    <a:lnR>
                      <a:noFill/>
                    </a:lnR>
                    <a:lnT>
                      <a:noFill/>
                    </a:lnT>
                    <a:lnB w="6350" cap="flat" cmpd="sng" algn="ctr">
                      <a:solidFill>
                        <a:srgbClr val="000000"/>
                      </a:solidFill>
                      <a:prstDash val="solid"/>
                      <a:round/>
                      <a:headEnd type="none" w="med" len="med"/>
                      <a:tailEnd type="none" w="med" len="med"/>
                    </a:lnB>
                  </a:tcPr>
                </a:tc>
              </a:tr>
              <a:tr h="303750">
                <a:tc>
                  <a:txBody>
                    <a:bodyPr/>
                    <a:lstStyle/>
                    <a:p>
                      <a:pPr algn="l" fontAlgn="ctr"/>
                      <a:r>
                        <a:rPr lang="en-US" sz="900" b="1" i="0" u="none" strike="noStrike">
                          <a:solidFill>
                            <a:srgbClr val="000000"/>
                          </a:solidFill>
                          <a:effectLst/>
                          <a:latin typeface="Nunito"/>
                        </a:rPr>
                        <a:t>Project</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900" b="1" i="0" u="none" strike="noStrike">
                          <a:solidFill>
                            <a:srgbClr val="000000"/>
                          </a:solidFill>
                          <a:effectLst/>
                          <a:latin typeface="Nunito"/>
                        </a:rPr>
                        <a:t>Project Location</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900" b="1" i="0" u="none" strike="noStrike">
                          <a:solidFill>
                            <a:srgbClr val="000000"/>
                          </a:solidFill>
                          <a:effectLst/>
                          <a:latin typeface="Nunito"/>
                        </a:rPr>
                        <a:t>Programme Code</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900" b="1" i="0" u="none" strike="noStrike">
                          <a:solidFill>
                            <a:srgbClr val="000000"/>
                          </a:solidFill>
                          <a:effectLst/>
                          <a:latin typeface="Nunito"/>
                        </a:rPr>
                        <a:t>MDA Responsible </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900" b="1" i="0" u="none" strike="noStrike">
                          <a:solidFill>
                            <a:srgbClr val="000000"/>
                          </a:solidFill>
                          <a:effectLst/>
                          <a:latin typeface="Nunito"/>
                        </a:rPr>
                        <a:t>2022 Final Budget </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900" b="1" i="0" u="none" strike="noStrike">
                          <a:solidFill>
                            <a:srgbClr val="000000"/>
                          </a:solidFill>
                          <a:effectLst/>
                          <a:latin typeface="Nunito"/>
                        </a:rPr>
                        <a:t>2022 Actual Amount </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900" b="1" i="0" u="none" strike="noStrike">
                          <a:solidFill>
                            <a:srgbClr val="000000"/>
                          </a:solidFill>
                          <a:effectLst/>
                          <a:latin typeface="Nunito"/>
                        </a:rPr>
                        <a:t>Variance*</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900" b="1" i="0" u="none" strike="noStrike">
                          <a:solidFill>
                            <a:srgbClr val="000000"/>
                          </a:solidFill>
                          <a:effectLst/>
                          <a:latin typeface="Nunito"/>
                        </a:rPr>
                        <a:t>Performance (%)*</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c>
                  <a:txBody>
                    <a:bodyPr/>
                    <a:lstStyle/>
                    <a:p>
                      <a:pPr algn="ctr" fontAlgn="ctr"/>
                      <a:r>
                        <a:rPr lang="en-US" sz="900" b="1" i="0" u="none" strike="noStrike">
                          <a:solidFill>
                            <a:srgbClr val="000000"/>
                          </a:solidFill>
                          <a:effectLst/>
                          <a:latin typeface="Nunito"/>
                        </a:rPr>
                        <a:t>Completion Status  </a:t>
                      </a:r>
                    </a:p>
                  </a:txBody>
                  <a:tcPr marL="7594" marR="7594" marT="75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7A8"/>
                    </a:solidFill>
                  </a:tcPr>
                </a:tc>
              </a:tr>
              <a:tr h="379687">
                <a:tc>
                  <a:txBody>
                    <a:bodyPr/>
                    <a:lstStyle/>
                    <a:p>
                      <a:pPr algn="l" fontAlgn="b"/>
                      <a:r>
                        <a:rPr lang="en-US" sz="900" b="0" i="0" u="none" strike="noStrike">
                          <a:solidFill>
                            <a:srgbClr val="000000"/>
                          </a:solidFill>
                          <a:effectLst/>
                          <a:latin typeface="Nunito"/>
                        </a:rPr>
                        <a:t>Electrification of Rural Communities in the State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Statewide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dirty="0">
                          <a:solidFill>
                            <a:srgbClr val="000000"/>
                          </a:solidFill>
                          <a:effectLst/>
                          <a:latin typeface="Nunito"/>
                        </a:rPr>
                        <a:t>00140003770100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Rural Development and Co-operatives</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1,000,000,000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15,500,000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984,500,000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1.6%</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432844">
                <a:tc>
                  <a:txBody>
                    <a:bodyPr/>
                    <a:lstStyle/>
                    <a:p>
                      <a:pPr algn="l" fontAlgn="b"/>
                      <a:r>
                        <a:rPr lang="en-US" sz="900" b="0" i="0" u="none" strike="noStrike">
                          <a:solidFill>
                            <a:srgbClr val="000000"/>
                          </a:solidFill>
                          <a:effectLst/>
                          <a:latin typeface="Nunito"/>
                        </a:rPr>
                        <a:t>Construction of 4.942km Awa-Ikot Nkan - Ikot Ndua Iman-Ikot Annang Road with 125m span bridge in ONNA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Awa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00160005390286</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800" b="0" i="0" u="none" strike="noStrike">
                          <a:solidFill>
                            <a:srgbClr val="000000"/>
                          </a:solidFill>
                          <a:effectLst/>
                          <a:latin typeface="Nunito"/>
                        </a:rPr>
                        <a:t>Ministry  of Works &amp;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500,000,000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500,000,000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288562">
                <a:tc>
                  <a:txBody>
                    <a:bodyPr/>
                    <a:lstStyle/>
                    <a:p>
                      <a:pPr algn="l" fontAlgn="b"/>
                      <a:r>
                        <a:rPr lang="en-US" sz="900" b="0" i="0" u="none" strike="noStrike">
                          <a:solidFill>
                            <a:srgbClr val="000000"/>
                          </a:solidFill>
                          <a:effectLst/>
                          <a:latin typeface="Nunito"/>
                        </a:rPr>
                        <a:t> Construction of 55.1Km Ibom Super High way with 3 spurs in Mbo LGA, Ibeno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Mbo/Ibeno</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00160005370105</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&amp;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5,000,000,000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5,000,000,000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288562">
                <a:tc>
                  <a:txBody>
                    <a:bodyPr/>
                    <a:lstStyle/>
                    <a:p>
                      <a:pPr algn="l" fontAlgn="b"/>
                      <a:r>
                        <a:rPr lang="en-US" sz="900" b="0" i="0" u="none" strike="noStrike">
                          <a:solidFill>
                            <a:srgbClr val="000000"/>
                          </a:solidFill>
                          <a:effectLst/>
                          <a:latin typeface="Nunito"/>
                        </a:rPr>
                        <a:t>Construction/Remodelling of Urban Roads in Uyo</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Uyo</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00160005380219</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and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250,000,000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250,000,000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303750">
                <a:tc>
                  <a:txBody>
                    <a:bodyPr/>
                    <a:lstStyle/>
                    <a:p>
                      <a:pPr algn="l" fontAlgn="b"/>
                      <a:r>
                        <a:rPr lang="en-US" sz="900" b="0" i="0" u="none" strike="noStrike">
                          <a:solidFill>
                            <a:srgbClr val="000000"/>
                          </a:solidFill>
                          <a:effectLst/>
                          <a:latin typeface="Nunito"/>
                        </a:rPr>
                        <a:t>Construction of 4.95km Ekparakwa - Ntak Ibesit Road in Oruk Anam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Ekparakwa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00160005390354</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and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2,000,000,000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277,012,282</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1,722,987,718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13.9%</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379687">
                <a:tc>
                  <a:txBody>
                    <a:bodyPr/>
                    <a:lstStyle/>
                    <a:p>
                      <a:pPr algn="l" fontAlgn="b"/>
                      <a:r>
                        <a:rPr lang="en-US" sz="900" b="0" i="0" u="none" strike="noStrike">
                          <a:solidFill>
                            <a:srgbClr val="000000"/>
                          </a:solidFill>
                          <a:effectLst/>
                          <a:latin typeface="Nunito"/>
                        </a:rPr>
                        <a:t>Construction of 12.59Km Idiaba - Ibakang - Adia - Ndukpoise Road in Nsit Atai/Nsit Ubium LGAs</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Idiaba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00160005390296</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and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2,000,000,000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2,000,000,000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288562">
                <a:tc>
                  <a:txBody>
                    <a:bodyPr/>
                    <a:lstStyle/>
                    <a:p>
                      <a:pPr algn="l" fontAlgn="b"/>
                      <a:r>
                        <a:rPr lang="en-US" sz="900" b="0" i="0" u="none" strike="noStrike">
                          <a:solidFill>
                            <a:srgbClr val="000000"/>
                          </a:solidFill>
                          <a:effectLst/>
                          <a:latin typeface="Nunito"/>
                        </a:rPr>
                        <a:t>Construction of 10.519Km Mkpat Enin - Ikot Ubo - Nkikara Road</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Mkpat Enin</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00160005390357</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and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2,000,000,000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617,700,342</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1,382,299,658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30.9%</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288562">
                <a:tc>
                  <a:txBody>
                    <a:bodyPr/>
                    <a:lstStyle/>
                    <a:p>
                      <a:pPr algn="l" fontAlgn="b"/>
                      <a:r>
                        <a:rPr lang="en-US" sz="900" b="0" i="0" u="none" strike="noStrike">
                          <a:solidFill>
                            <a:srgbClr val="000000"/>
                          </a:solidFill>
                          <a:effectLst/>
                          <a:latin typeface="Nunito"/>
                        </a:rPr>
                        <a:t> Construction of 6.4Km Nto Edino - Ikwarazu Road with 2No Bridges - Obot Akara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Nto Edino</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00160005390196</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&amp;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500,000,000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169,222,257</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dirty="0">
                          <a:solidFill>
                            <a:srgbClr val="000000"/>
                          </a:solidFill>
                          <a:effectLst/>
                          <a:latin typeface="Arial" panose="020B0604020202020204" pitchFamily="34" charset="0"/>
                        </a:rPr>
                        <a:t>      330,777,743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33.8%</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432844">
                <a:tc>
                  <a:txBody>
                    <a:bodyPr/>
                    <a:lstStyle/>
                    <a:p>
                      <a:pPr algn="l" fontAlgn="b"/>
                      <a:r>
                        <a:rPr lang="en-US" sz="900" b="0" i="0" u="none" strike="noStrike" dirty="0">
                          <a:solidFill>
                            <a:srgbClr val="000000"/>
                          </a:solidFill>
                          <a:effectLst/>
                          <a:latin typeface="Nunito"/>
                        </a:rPr>
                        <a:t> Construction of 4.2Km </a:t>
                      </a:r>
                      <a:r>
                        <a:rPr lang="en-US" sz="900" b="0" i="0" u="none" strike="noStrike" dirty="0" err="1">
                          <a:solidFill>
                            <a:srgbClr val="000000"/>
                          </a:solidFill>
                          <a:effectLst/>
                          <a:latin typeface="Nunito"/>
                        </a:rPr>
                        <a:t>Abak</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Ifia</a:t>
                      </a:r>
                      <a:r>
                        <a:rPr lang="en-US" sz="900" b="0" i="0" u="none" strike="noStrike" dirty="0">
                          <a:solidFill>
                            <a:srgbClr val="000000"/>
                          </a:solidFill>
                          <a:effectLst/>
                          <a:latin typeface="Nunito"/>
                        </a:rPr>
                        <a:t> - </a:t>
                      </a:r>
                      <a:r>
                        <a:rPr lang="en-US" sz="900" b="0" i="0" u="none" strike="noStrike" dirty="0" err="1">
                          <a:solidFill>
                            <a:srgbClr val="000000"/>
                          </a:solidFill>
                          <a:effectLst/>
                          <a:latin typeface="Nunito"/>
                        </a:rPr>
                        <a:t>Ikpe</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Mbak</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Eyop</a:t>
                      </a:r>
                      <a:r>
                        <a:rPr lang="en-US" sz="900" b="0" i="0" u="none" strike="noStrike" dirty="0">
                          <a:solidFill>
                            <a:srgbClr val="000000"/>
                          </a:solidFill>
                          <a:effectLst/>
                          <a:latin typeface="Nunito"/>
                        </a:rPr>
                        <a:t> - </a:t>
                      </a:r>
                      <a:r>
                        <a:rPr lang="en-US" sz="900" b="0" i="0" u="none" strike="noStrike" dirty="0" err="1">
                          <a:solidFill>
                            <a:srgbClr val="000000"/>
                          </a:solidFill>
                          <a:effectLst/>
                          <a:latin typeface="Nunito"/>
                        </a:rPr>
                        <a:t>Ikot</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Abia</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Ossom</a:t>
                      </a:r>
                      <a:r>
                        <a:rPr lang="en-US" sz="900" b="0" i="0" u="none" strike="noStrike" dirty="0">
                          <a:solidFill>
                            <a:srgbClr val="000000"/>
                          </a:solidFill>
                          <a:effectLst/>
                          <a:latin typeface="Nunito"/>
                        </a:rPr>
                        <a:t> - </a:t>
                      </a:r>
                      <a:r>
                        <a:rPr lang="en-US" sz="900" b="0" i="0" u="none" strike="noStrike" dirty="0" err="1">
                          <a:solidFill>
                            <a:srgbClr val="000000"/>
                          </a:solidFill>
                          <a:effectLst/>
                          <a:latin typeface="Nunito"/>
                        </a:rPr>
                        <a:t>Nko</a:t>
                      </a:r>
                      <a:r>
                        <a:rPr lang="en-US" sz="900" b="0" i="0" u="none" strike="noStrike" dirty="0">
                          <a:solidFill>
                            <a:srgbClr val="000000"/>
                          </a:solidFill>
                          <a:effectLst/>
                          <a:latin typeface="Nunito"/>
                        </a:rPr>
                        <a:t> Road and spur in </a:t>
                      </a:r>
                      <a:r>
                        <a:rPr lang="en-US" sz="900" b="0" i="0" u="none" strike="noStrike" dirty="0" err="1">
                          <a:solidFill>
                            <a:srgbClr val="000000"/>
                          </a:solidFill>
                          <a:effectLst/>
                          <a:latin typeface="Nunito"/>
                        </a:rPr>
                        <a:t>Ikot</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Ekpene</a:t>
                      </a:r>
                      <a:r>
                        <a:rPr lang="en-US" sz="900" b="0" i="0" u="none" strike="noStrike" dirty="0">
                          <a:solidFill>
                            <a:srgbClr val="000000"/>
                          </a:solidFill>
                          <a:effectLst/>
                          <a:latin typeface="Nunito"/>
                        </a:rPr>
                        <a:t>/</a:t>
                      </a:r>
                      <a:r>
                        <a:rPr lang="en-US" sz="900" b="0" i="0" u="none" strike="noStrike" dirty="0" err="1">
                          <a:solidFill>
                            <a:srgbClr val="000000"/>
                          </a:solidFill>
                          <a:effectLst/>
                          <a:latin typeface="Nunito"/>
                        </a:rPr>
                        <a:t>Obot</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Akara</a:t>
                      </a:r>
                      <a:r>
                        <a:rPr lang="en-US" sz="900" b="0" i="0" u="none" strike="noStrike" dirty="0">
                          <a:solidFill>
                            <a:srgbClr val="000000"/>
                          </a:solidFill>
                          <a:effectLst/>
                          <a:latin typeface="Nunito"/>
                        </a:rPr>
                        <a:t>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Ikot Ekpene/Obot Akara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00160000910107</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&amp;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500,000,000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500,000,000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100.0%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288562">
                <a:tc>
                  <a:txBody>
                    <a:bodyPr/>
                    <a:lstStyle/>
                    <a:p>
                      <a:pPr algn="l" fontAlgn="b"/>
                      <a:r>
                        <a:rPr lang="en-US" sz="900" b="0" i="0" u="none" strike="noStrike" dirty="0">
                          <a:solidFill>
                            <a:srgbClr val="000000"/>
                          </a:solidFill>
                          <a:effectLst/>
                          <a:latin typeface="Nunito"/>
                        </a:rPr>
                        <a:t> Construction of 4km </a:t>
                      </a:r>
                      <a:r>
                        <a:rPr lang="en-US" sz="900" b="0" i="0" u="none" strike="noStrike" dirty="0" err="1">
                          <a:solidFill>
                            <a:srgbClr val="000000"/>
                          </a:solidFill>
                          <a:effectLst/>
                          <a:latin typeface="Nunito"/>
                        </a:rPr>
                        <a:t>Mbiatok-Ekit</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Itam-Mbiakong</a:t>
                      </a:r>
                      <a:r>
                        <a:rPr lang="en-US" sz="900" b="0" i="0" u="none" strike="noStrike" dirty="0">
                          <a:solidFill>
                            <a:srgbClr val="000000"/>
                          </a:solidFill>
                          <a:effectLst/>
                          <a:latin typeface="Nunito"/>
                        </a:rPr>
                        <a:t> with Spur to </a:t>
                      </a:r>
                      <a:r>
                        <a:rPr lang="en-US" sz="900" b="0" i="0" u="none" strike="noStrike" dirty="0" err="1">
                          <a:solidFill>
                            <a:srgbClr val="000000"/>
                          </a:solidFill>
                          <a:effectLst/>
                          <a:latin typeface="Nunito"/>
                        </a:rPr>
                        <a:t>Mbiaya,Itu</a:t>
                      </a:r>
                      <a:r>
                        <a:rPr lang="en-US" sz="900" b="0" i="0" u="none" strike="noStrike" dirty="0">
                          <a:solidFill>
                            <a:srgbClr val="000000"/>
                          </a:solidFill>
                          <a:effectLst/>
                          <a:latin typeface="Nunito"/>
                        </a:rPr>
                        <a:t>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Itu</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00160005390226</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&amp;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1,100,000,000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130,301,994</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969,698,006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11.8%</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385762">
                <a:tc>
                  <a:txBody>
                    <a:bodyPr/>
                    <a:lstStyle/>
                    <a:p>
                      <a:pPr algn="l" fontAlgn="b"/>
                      <a:r>
                        <a:rPr lang="en-US" sz="900" b="0" i="0" u="none" strike="noStrike" dirty="0">
                          <a:solidFill>
                            <a:srgbClr val="000000"/>
                          </a:solidFill>
                          <a:effectLst/>
                          <a:latin typeface="Nunito"/>
                        </a:rPr>
                        <a:t> Construction of Awa </a:t>
                      </a:r>
                      <a:r>
                        <a:rPr lang="en-US" sz="900" b="0" i="0" u="none" strike="noStrike" dirty="0" err="1">
                          <a:solidFill>
                            <a:srgbClr val="000000"/>
                          </a:solidFill>
                          <a:effectLst/>
                          <a:latin typeface="Nunito"/>
                        </a:rPr>
                        <a:t>Iman-Asong-ikot</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Edim-Ikot</a:t>
                      </a:r>
                      <a:r>
                        <a:rPr lang="en-US" sz="900" b="0" i="0" u="none" strike="noStrike" dirty="0">
                          <a:solidFill>
                            <a:srgbClr val="000000"/>
                          </a:solidFill>
                          <a:effectLst/>
                          <a:latin typeface="Nunito"/>
                        </a:rPr>
                        <a:t> </a:t>
                      </a:r>
                      <a:r>
                        <a:rPr lang="en-US" sz="900" b="0" i="0" u="none" strike="noStrike" dirty="0" err="1">
                          <a:solidFill>
                            <a:srgbClr val="000000"/>
                          </a:solidFill>
                          <a:effectLst/>
                          <a:latin typeface="Nunito"/>
                        </a:rPr>
                        <a:t>Emem</a:t>
                      </a:r>
                      <a:r>
                        <a:rPr lang="en-US" sz="900" b="0" i="0" u="none" strike="noStrike" dirty="0">
                          <a:solidFill>
                            <a:srgbClr val="000000"/>
                          </a:solidFill>
                          <a:effectLst/>
                          <a:latin typeface="Nunito"/>
                        </a:rPr>
                        <a:t> Road with 2No. Bridges - ONNA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Awa Iman</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00160005390161</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&amp;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1,300,000,000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1,300,000,000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542194">
                <a:tc>
                  <a:txBody>
                    <a:bodyPr/>
                    <a:lstStyle/>
                    <a:p>
                      <a:pPr algn="l" fontAlgn="b"/>
                      <a:r>
                        <a:rPr lang="en-US" sz="900" b="0" i="0" u="none" strike="noStrike">
                          <a:solidFill>
                            <a:srgbClr val="000000"/>
                          </a:solidFill>
                          <a:effectLst/>
                          <a:latin typeface="Nunito"/>
                        </a:rPr>
                        <a:t> Construction of Ikot Ebiere - Ikot Edor - Ikot Iko Ibon - okom Road and Akpabom - Ikwe Road with 15m span bridge / 7.3 carriage (Phase I &amp; II) - ONNA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Ikot Ebiere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00160005390180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&amp;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1,500,000,000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562,411,560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937,588,440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37.5%</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334125">
                <a:tc>
                  <a:txBody>
                    <a:bodyPr/>
                    <a:lstStyle/>
                    <a:p>
                      <a:pPr algn="l" fontAlgn="b"/>
                      <a:r>
                        <a:rPr lang="en-US" sz="900" b="0" i="0" u="none" strike="noStrike">
                          <a:solidFill>
                            <a:srgbClr val="000000"/>
                          </a:solidFill>
                          <a:effectLst/>
                          <a:latin typeface="Nunito"/>
                        </a:rPr>
                        <a:t> Construction of 8.5km Nduetong Oku-Ibiaku Uruan-Ekit Itam Road and Spurs in Itu/Uruan LGA</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Nduetong Oku</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00160005390238</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Ministry  of Works &amp; Fire Service</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en-US" sz="900" b="0" i="0" u="none" strike="noStrike">
                          <a:solidFill>
                            <a:srgbClr val="000000"/>
                          </a:solidFill>
                          <a:effectLst/>
                          <a:latin typeface="Nunito"/>
                        </a:rPr>
                        <a:t>1,500,000,000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r" fontAlgn="b"/>
                      <a:r>
                        <a:rPr lang="en-US" sz="900" b="0" i="0" u="none" strike="noStrike">
                          <a:solidFill>
                            <a:srgbClr val="000000"/>
                          </a:solidFill>
                          <a:effectLst/>
                          <a:latin typeface="Nunito"/>
                        </a:rPr>
                        <a:t>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1,500,000,000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0.0%</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144281">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B8AF"/>
                    </a:solidFill>
                  </a:tcPr>
                </a:tc>
                <a:tc>
                  <a:txBody>
                    <a:bodyPr/>
                    <a:lstStyle/>
                    <a:p>
                      <a:pPr algn="ctr" fontAlgn="b"/>
                      <a:r>
                        <a:rPr lang="en-US" sz="900" b="0" i="0" u="none" strike="noStrike">
                          <a:solidFill>
                            <a:srgbClr val="000000"/>
                          </a:solidFill>
                          <a:effectLst/>
                          <a:latin typeface="Arial" panose="020B0604020202020204" pitchFamily="34" charset="0"/>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ctr" fontAlgn="b"/>
                      <a:r>
                        <a:rPr lang="en-US" sz="900" b="0" i="0" u="none" strike="noStrike">
                          <a:solidFill>
                            <a:srgbClr val="000000"/>
                          </a:solidFill>
                          <a:effectLst/>
                          <a:latin typeface="Arial" panose="020B0604020202020204" pitchFamily="34" charset="0"/>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2CB"/>
                    </a:solidFill>
                  </a:tcPr>
                </a:tc>
                <a:tc>
                  <a:txBody>
                    <a:bodyPr/>
                    <a:lstStyle/>
                    <a:p>
                      <a:pPr algn="l" fontAlgn="b"/>
                      <a:r>
                        <a:rPr lang="en-US" sz="900" b="0" i="0" u="none" strike="noStrike">
                          <a:solidFill>
                            <a:srgbClr val="000000"/>
                          </a:solidFill>
                          <a:effectLst/>
                          <a:latin typeface="Nunito"/>
                        </a:rPr>
                        <a:t> </a:t>
                      </a:r>
                    </a:p>
                  </a:txBody>
                  <a:tcPr marL="7594" marR="7594" marT="75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r>
              <a:tr h="159469">
                <a:tc gridSpan="9">
                  <a:txBody>
                    <a:bodyPr/>
                    <a:lstStyle/>
                    <a:p>
                      <a:pPr algn="ctr" fontAlgn="b"/>
                      <a:r>
                        <a:rPr lang="en-US" sz="900" b="0" i="0" u="none" strike="noStrike" dirty="0">
                          <a:solidFill>
                            <a:srgbClr val="000000"/>
                          </a:solidFill>
                          <a:effectLst/>
                          <a:latin typeface="Nunito"/>
                        </a:rPr>
                        <a:t>* Variance and Performance is assessed against final budget. Negative variance for expenditure items means actuals were above budget. </a:t>
                      </a:r>
                    </a:p>
                  </a:txBody>
                  <a:tcPr marL="7594" marR="7594" marT="7594"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38</a:t>
            </a:fld>
            <a:endParaRPr lang="en-US" dirty="0">
              <a:solidFill>
                <a:prstClr val="black">
                  <a:tint val="75000"/>
                </a:prstClr>
              </a:solidFill>
            </a:endParaRPr>
          </a:p>
        </p:txBody>
      </p:sp>
    </p:spTree>
    <p:extLst>
      <p:ext uri="{BB962C8B-B14F-4D97-AF65-F5344CB8AC3E}">
        <p14:creationId xmlns:p14="http://schemas.microsoft.com/office/powerpoint/2010/main" val="31454596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3669"/>
          </a:xfrm>
        </p:spPr>
        <p:txBody>
          <a:bodyPr>
            <a:normAutofit/>
          </a:bodyPr>
          <a:lstStyle/>
          <a:p>
            <a:r>
              <a:rPr lang="en-US" sz="2000" dirty="0" smtClean="0">
                <a:solidFill>
                  <a:srgbClr val="00B050"/>
                </a:solidFill>
                <a:latin typeface="Arial Black" panose="020B0A04020102020204" pitchFamily="34" charset="0"/>
              </a:rPr>
              <a:t>Figure16:  Citizens’ Nominated Projects Graph</a:t>
            </a:r>
            <a:endParaRPr lang="en-US" sz="2000" dirty="0">
              <a:solidFill>
                <a:srgbClr val="00B050"/>
              </a:solidFill>
              <a:latin typeface="Arial Black" panose="020B0A04020102020204" pitchFamily="34" charset="0"/>
            </a:endParaRPr>
          </a:p>
        </p:txBody>
      </p:sp>
      <p:pic>
        <p:nvPicPr>
          <p:cNvPr id="4" name="Content Placeholder 3"/>
          <p:cNvPicPr>
            <a:picLocks noGrp="1" noChangeAspect="1"/>
          </p:cNvPicPr>
          <p:nvPr>
            <p:ph idx="1"/>
          </p:nvPr>
        </p:nvPicPr>
        <p:blipFill>
          <a:blip r:embed="rId2"/>
          <a:stretch>
            <a:fillRect/>
          </a:stretch>
        </p:blipFill>
        <p:spPr>
          <a:xfrm>
            <a:off x="927279" y="965915"/>
            <a:ext cx="10431887" cy="5640947"/>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39</a:t>
            </a:fld>
            <a:endParaRPr lang="en-US" dirty="0">
              <a:solidFill>
                <a:prstClr val="black">
                  <a:tint val="75000"/>
                </a:prstClr>
              </a:solidFill>
            </a:endParaRPr>
          </a:p>
        </p:txBody>
      </p:sp>
    </p:spTree>
    <p:extLst>
      <p:ext uri="{BB962C8B-B14F-4D97-AF65-F5344CB8AC3E}">
        <p14:creationId xmlns:p14="http://schemas.microsoft.com/office/powerpoint/2010/main" val="334042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0"/>
            <a:ext cx="11712388" cy="833719"/>
          </a:xfrm>
        </p:spPr>
        <p:txBody>
          <a:bodyPr>
            <a:normAutofit fontScale="90000"/>
          </a:bodyPr>
          <a:lstStyle/>
          <a:p>
            <a:r>
              <a:rPr lang="en-GB" sz="3100" b="1" dirty="0" smtClean="0">
                <a:solidFill>
                  <a:srgbClr val="00B050"/>
                </a:solidFill>
                <a:latin typeface="Arial Narrow" panose="020B0606020202030204" pitchFamily="34" charset="0"/>
              </a:rPr>
              <a:t/>
            </a:r>
            <a:br>
              <a:rPr lang="en-GB" sz="3100" b="1" dirty="0" smtClean="0">
                <a:solidFill>
                  <a:srgbClr val="00B050"/>
                </a:solidFill>
                <a:latin typeface="Arial Narrow" panose="020B0606020202030204" pitchFamily="34" charset="0"/>
              </a:rPr>
            </a:br>
            <a:r>
              <a:rPr lang="en-GB" sz="3100" b="1" dirty="0" smtClean="0">
                <a:solidFill>
                  <a:srgbClr val="00B050"/>
                </a:solidFill>
                <a:latin typeface="Arial Narrow" panose="020B0606020202030204" pitchFamily="34" charset="0"/>
              </a:rPr>
              <a:t>Executive Summary</a:t>
            </a:r>
            <a:r>
              <a:rPr lang="en-US" sz="3100" b="1" dirty="0">
                <a:latin typeface="Arial Narrow" panose="020B0606020202030204" pitchFamily="34" charset="0"/>
              </a:rPr>
              <a:t/>
            </a:r>
            <a:br>
              <a:rPr lang="en-US" sz="3100" b="1" dirty="0">
                <a:latin typeface="Arial Narrow" panose="020B0606020202030204" pitchFamily="34" charset="0"/>
              </a:rPr>
            </a:br>
            <a:endParaRPr lang="en-US" sz="3100" dirty="0">
              <a:latin typeface="Arial Narrow" panose="020B0606020202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17155851"/>
              </p:ext>
            </p:extLst>
          </p:nvPr>
        </p:nvGraphicFramePr>
        <p:xfrm>
          <a:off x="188259" y="658906"/>
          <a:ext cx="11819964" cy="5956176"/>
        </p:xfrm>
        <a:graphic>
          <a:graphicData uri="http://schemas.openxmlformats.org/drawingml/2006/table">
            <a:tbl>
              <a:tblPr>
                <a:tableStyleId>{2D5ABB26-0587-4C30-8999-92F81FD0307C}</a:tableStyleId>
              </a:tblPr>
              <a:tblGrid>
                <a:gridCol w="11819964"/>
              </a:tblGrid>
              <a:tr h="5956176">
                <a:tc>
                  <a:txBody>
                    <a:bodyPr/>
                    <a:lstStyle/>
                    <a:p>
                      <a:pPr marL="0" marR="0" algn="just">
                        <a:lnSpc>
                          <a:spcPct val="115000"/>
                        </a:lnSpc>
                        <a:spcBef>
                          <a:spcPts val="600"/>
                        </a:spcBef>
                        <a:spcAft>
                          <a:spcPts val="600"/>
                        </a:spcAft>
                      </a:pPr>
                      <a:r>
                        <a:rPr lang="en-GB" sz="1600" i="0" dirty="0" smtClean="0">
                          <a:effectLst/>
                          <a:latin typeface="Cambria" panose="02040503050406030204" pitchFamily="18" charset="0"/>
                          <a:ea typeface="Cambria" panose="02040503050406030204" pitchFamily="18" charset="0"/>
                          <a:cs typeface="Cambria" panose="02040503050406030204" pitchFamily="18" charset="0"/>
                        </a:rPr>
                        <a:t>The 2022 Budget of </a:t>
                      </a:r>
                      <a:r>
                        <a:rPr lang="en-GB" sz="1600" i="0" dirty="0" err="1" smtClean="0">
                          <a:effectLst/>
                          <a:latin typeface="Cambria" panose="02040503050406030204" pitchFamily="18" charset="0"/>
                          <a:ea typeface="Cambria" panose="02040503050406030204" pitchFamily="18" charset="0"/>
                          <a:cs typeface="Cambria" panose="02040503050406030204" pitchFamily="18" charset="0"/>
                        </a:rPr>
                        <a:t>Akwa</a:t>
                      </a:r>
                      <a:r>
                        <a:rPr lang="en-GB" sz="1600" i="0" dirty="0" smtClean="0">
                          <a:effectLst/>
                          <a:latin typeface="Cambria" panose="02040503050406030204" pitchFamily="18" charset="0"/>
                          <a:ea typeface="Cambria" panose="02040503050406030204" pitchFamily="18" charset="0"/>
                          <a:cs typeface="Cambria" panose="02040503050406030204" pitchFamily="18" charset="0"/>
                        </a:rPr>
                        <a:t> </a:t>
                      </a:r>
                      <a:r>
                        <a:rPr lang="en-GB" sz="1600" i="0" dirty="0" err="1" smtClean="0">
                          <a:effectLst/>
                          <a:latin typeface="Cambria" panose="02040503050406030204" pitchFamily="18" charset="0"/>
                          <a:ea typeface="Cambria" panose="02040503050406030204" pitchFamily="18" charset="0"/>
                          <a:cs typeface="Cambria" panose="02040503050406030204" pitchFamily="18" charset="0"/>
                        </a:rPr>
                        <a:t>Ibom</a:t>
                      </a:r>
                      <a:r>
                        <a:rPr lang="en-GB" sz="1600" i="0" dirty="0" smtClean="0">
                          <a:effectLst/>
                          <a:latin typeface="Cambria" panose="02040503050406030204" pitchFamily="18" charset="0"/>
                          <a:ea typeface="Cambria" panose="02040503050406030204" pitchFamily="18" charset="0"/>
                          <a:cs typeface="Cambria" panose="02040503050406030204" pitchFamily="18" charset="0"/>
                        </a:rPr>
                        <a:t> State, “Budget of Re-defining standards”, was signed into law on 20th December, 2021 with a total budgeted sum of 586.9 billion. Owing to challenging economic downturns in the Country following the reduction in both the volume of production and prices of Crude Oil, the</a:t>
                      </a:r>
                      <a:r>
                        <a:rPr lang="en-GB" sz="1600" i="0" baseline="0" dirty="0" smtClean="0">
                          <a:effectLst/>
                          <a:latin typeface="Cambria" panose="02040503050406030204" pitchFamily="18" charset="0"/>
                          <a:ea typeface="Cambria" panose="02040503050406030204" pitchFamily="18" charset="0"/>
                          <a:cs typeface="Cambria" panose="02040503050406030204" pitchFamily="18" charset="0"/>
                        </a:rPr>
                        <a:t> original budget was adjusted to a final budget size of </a:t>
                      </a:r>
                      <a:r>
                        <a:rPr lang="en-GB" sz="1600" i="0" dirty="0" smtClean="0">
                          <a:effectLst/>
                          <a:latin typeface="Cambria" panose="02040503050406030204" pitchFamily="18" charset="0"/>
                          <a:ea typeface="Cambria" panose="02040503050406030204" pitchFamily="18" charset="0"/>
                          <a:cs typeface="Cambria" panose="02040503050406030204" pitchFamily="18" charset="0"/>
                        </a:rPr>
                        <a:t>₦693.3 billion.</a:t>
                      </a:r>
                      <a:endParaRPr lang="en-US" sz="1200" i="0" dirty="0" smtClean="0">
                        <a:effectLst/>
                        <a:latin typeface="Arial" panose="020B0604020202020204" pitchFamily="34" charset="0"/>
                        <a:ea typeface="Arial" panose="020B0604020202020204" pitchFamily="34" charset="0"/>
                      </a:endParaRPr>
                    </a:p>
                    <a:p>
                      <a:pPr marL="0" marR="0" algn="just">
                        <a:lnSpc>
                          <a:spcPct val="115000"/>
                        </a:lnSpc>
                        <a:spcBef>
                          <a:spcPts val="600"/>
                        </a:spcBef>
                        <a:spcAft>
                          <a:spcPts val="600"/>
                        </a:spcAft>
                      </a:pPr>
                      <a:r>
                        <a:rPr lang="en-GB" sz="1600" i="0" dirty="0" smtClean="0">
                          <a:effectLst/>
                          <a:latin typeface="Cambria" panose="02040503050406030204" pitchFamily="18" charset="0"/>
                          <a:ea typeface="Cambria" panose="02040503050406030204" pitchFamily="18" charset="0"/>
                          <a:cs typeface="Cambria" panose="02040503050406030204" pitchFamily="18" charset="0"/>
                        </a:rPr>
                        <a:t>In spite of the budget revision, budget implementation was still hampered by poor performance of the budget financing target of ₦160.0billion and the revenue expected from Other Revenue</a:t>
                      </a:r>
                      <a:r>
                        <a:rPr lang="en-GB" sz="1600" i="0" baseline="0" dirty="0" smtClean="0">
                          <a:effectLst/>
                          <a:latin typeface="Cambria" panose="02040503050406030204" pitchFamily="18" charset="0"/>
                          <a:ea typeface="Cambria" panose="02040503050406030204" pitchFamily="18" charset="0"/>
                          <a:cs typeface="Cambria" panose="02040503050406030204" pitchFamily="18" charset="0"/>
                        </a:rPr>
                        <a:t>/Receipts</a:t>
                      </a:r>
                      <a:r>
                        <a:rPr lang="en-GB" sz="1600" i="0" dirty="0" smtClean="0">
                          <a:effectLst/>
                          <a:latin typeface="Cambria" panose="02040503050406030204" pitchFamily="18" charset="0"/>
                          <a:ea typeface="Cambria" panose="02040503050406030204" pitchFamily="18" charset="0"/>
                          <a:cs typeface="Cambria" panose="02040503050406030204" pitchFamily="18" charset="0"/>
                        </a:rPr>
                        <a:t> of ₦132.8 billion for which only ₦64.3 billion (or</a:t>
                      </a:r>
                      <a:r>
                        <a:rPr lang="en-GB" sz="1600" i="0" baseline="0" dirty="0" smtClean="0">
                          <a:effectLst/>
                          <a:latin typeface="Cambria" panose="02040503050406030204" pitchFamily="18" charset="0"/>
                          <a:ea typeface="Cambria" panose="02040503050406030204" pitchFamily="18" charset="0"/>
                          <a:cs typeface="Cambria" panose="02040503050406030204" pitchFamily="18" charset="0"/>
                        </a:rPr>
                        <a:t> 40.2</a:t>
                      </a:r>
                      <a:r>
                        <a:rPr lang="en-GB" sz="1600" i="0" dirty="0" smtClean="0">
                          <a:effectLst/>
                          <a:latin typeface="Cambria" panose="02040503050406030204" pitchFamily="18" charset="0"/>
                          <a:ea typeface="Cambria" panose="02040503050406030204" pitchFamily="18" charset="0"/>
                          <a:cs typeface="Cambria" panose="02040503050406030204" pitchFamily="18" charset="0"/>
                        </a:rPr>
                        <a:t>%) and ₦40.4 billion (or 30.4%) were realized respectively.</a:t>
                      </a:r>
                      <a:endParaRPr lang="en-US" sz="1200" i="0" dirty="0" smtClean="0">
                        <a:effectLst/>
                        <a:latin typeface="Arial" panose="020B0604020202020204" pitchFamily="34" charset="0"/>
                        <a:ea typeface="Arial" panose="020B0604020202020204" pitchFamily="34" charset="0"/>
                      </a:endParaRPr>
                    </a:p>
                    <a:p>
                      <a:pPr marL="0" marR="0" algn="just">
                        <a:lnSpc>
                          <a:spcPct val="115000"/>
                        </a:lnSpc>
                        <a:spcBef>
                          <a:spcPts val="600"/>
                        </a:spcBef>
                        <a:spcAft>
                          <a:spcPts val="600"/>
                        </a:spcAft>
                      </a:pPr>
                      <a:r>
                        <a:rPr lang="en-GB" sz="1600" i="0" dirty="0" smtClean="0">
                          <a:effectLst/>
                          <a:latin typeface="Cambria" panose="02040503050406030204" pitchFamily="18" charset="0"/>
                          <a:ea typeface="Cambria" panose="02040503050406030204" pitchFamily="18" charset="0"/>
                          <a:cs typeface="Cambria" panose="02040503050406030204" pitchFamily="18" charset="0"/>
                        </a:rPr>
                        <a:t>Aggregate revenue performance was 71.8% of the final budget amount of</a:t>
                      </a:r>
                      <a:r>
                        <a:rPr lang="en-GB" sz="1600" i="0" baseline="0" dirty="0" smtClean="0">
                          <a:effectLst/>
                          <a:latin typeface="Cambria" panose="02040503050406030204" pitchFamily="18" charset="0"/>
                          <a:ea typeface="Cambria" panose="02040503050406030204" pitchFamily="18" charset="0"/>
                          <a:cs typeface="Cambria" panose="02040503050406030204" pitchFamily="18" charset="0"/>
                        </a:rPr>
                        <a:t> N693.3</a:t>
                      </a:r>
                      <a:r>
                        <a:rPr lang="en-GB" sz="1600" i="0" dirty="0" smtClean="0">
                          <a:effectLst/>
                          <a:latin typeface="Cambria" panose="02040503050406030204" pitchFamily="18" charset="0"/>
                          <a:ea typeface="Cambria" panose="02040503050406030204" pitchFamily="18" charset="0"/>
                          <a:cs typeface="Cambria" panose="02040503050406030204" pitchFamily="18" charset="0"/>
                        </a:rPr>
                        <a:t> billion, an equivalent of ₦195.8 billion shortfall. However, impressive outturns were recorded in Federation Account Revenue (104.3%) and Internally Generated Revenue (76.2%).</a:t>
                      </a:r>
                      <a:endParaRPr lang="en-US" sz="1200" i="0" dirty="0" smtClean="0">
                        <a:effectLst/>
                        <a:latin typeface="Arial" panose="020B0604020202020204" pitchFamily="34" charset="0"/>
                        <a:ea typeface="Arial" panose="020B0604020202020204" pitchFamily="34" charset="0"/>
                      </a:endParaRPr>
                    </a:p>
                    <a:p>
                      <a:pPr marL="0" marR="0" algn="just">
                        <a:lnSpc>
                          <a:spcPct val="115000"/>
                        </a:lnSpc>
                        <a:spcBef>
                          <a:spcPts val="600"/>
                        </a:spcBef>
                        <a:spcAft>
                          <a:spcPts val="600"/>
                        </a:spcAft>
                      </a:pPr>
                      <a:r>
                        <a:rPr lang="en-GB" sz="1600" i="0" dirty="0" smtClean="0">
                          <a:effectLst/>
                          <a:latin typeface="Cambria" panose="02040503050406030204" pitchFamily="18" charset="0"/>
                          <a:ea typeface="Cambria" panose="02040503050406030204" pitchFamily="18" charset="0"/>
                          <a:cs typeface="Cambria" panose="02040503050406030204" pitchFamily="18" charset="0"/>
                        </a:rPr>
                        <a:t>In terms of expenditure, the outturn for 2022 was ₦442.1 billion (63.8%) of the total budget size of ₦693.3 billion which was less than the budget by ₦251.3 billion or 36.2%. Capital Expenditure outturn was ₦200.3 billion out of a budget of ₦358.2 billion, translating to a 55.9% performance.</a:t>
                      </a:r>
                      <a:endParaRPr lang="en-US" sz="1200" i="0" dirty="0" smtClean="0">
                        <a:effectLst/>
                        <a:latin typeface="Arial" panose="020B0604020202020204" pitchFamily="34" charset="0"/>
                        <a:ea typeface="Arial" panose="020B0604020202020204" pitchFamily="34" charset="0"/>
                      </a:endParaRPr>
                    </a:p>
                    <a:p>
                      <a:pPr marL="0" marR="0" algn="just">
                        <a:lnSpc>
                          <a:spcPct val="115000"/>
                        </a:lnSpc>
                        <a:spcBef>
                          <a:spcPts val="600"/>
                        </a:spcBef>
                        <a:spcAft>
                          <a:spcPts val="600"/>
                        </a:spcAft>
                      </a:pPr>
                      <a:r>
                        <a:rPr lang="en-GB" sz="1600" i="0" dirty="0" smtClean="0">
                          <a:effectLst/>
                          <a:latin typeface="Cambria" panose="02040503050406030204" pitchFamily="18" charset="0"/>
                          <a:ea typeface="Cambria" panose="02040503050406030204" pitchFamily="18" charset="0"/>
                          <a:cs typeface="Cambria" panose="02040503050406030204" pitchFamily="18" charset="0"/>
                        </a:rPr>
                        <a:t>Office of the Accountant-General and Government House had the highest proportion of recurrent expenditure whilst Ministry of Works and Fire Service received the highest proportion of Capital Expenditure.</a:t>
                      </a:r>
                      <a:endParaRPr lang="en-US" sz="1200" i="0" dirty="0" smtClean="0">
                        <a:effectLst/>
                        <a:latin typeface="Arial" panose="020B0604020202020204" pitchFamily="34" charset="0"/>
                        <a:ea typeface="Arial" panose="020B0604020202020204" pitchFamily="34" charset="0"/>
                      </a:endParaRPr>
                    </a:p>
                    <a:p>
                      <a:pPr algn="just"/>
                      <a:r>
                        <a:rPr lang="en-GB" sz="1600" i="0" dirty="0" smtClean="0">
                          <a:effectLst/>
                          <a:latin typeface="Cambria" panose="02040503050406030204" pitchFamily="18" charset="0"/>
                          <a:ea typeface="Cambria" panose="02040503050406030204" pitchFamily="18" charset="0"/>
                          <a:cs typeface="Cambria" panose="02040503050406030204" pitchFamily="18" charset="0"/>
                        </a:rPr>
                        <a:t>Some key capital projects could not be completed in 2022 owing to paucity of funds, delays caused by weather and technical issues. Such projects were carried over to 2023 and are ongoing. Audit findings were significant in relation to non-retirement of special </a:t>
                      </a:r>
                      <a:r>
                        <a:rPr lang="en-GB" sz="1600" i="0" dirty="0" err="1" smtClean="0">
                          <a:effectLst/>
                          <a:latin typeface="Cambria" panose="02040503050406030204" pitchFamily="18" charset="0"/>
                          <a:ea typeface="Cambria" panose="02040503050406030204" pitchFamily="18" charset="0"/>
                          <a:cs typeface="Cambria" panose="02040503050406030204" pitchFamily="18" charset="0"/>
                        </a:rPr>
                        <a:t>imprests</a:t>
                      </a:r>
                      <a:r>
                        <a:rPr lang="en-GB" sz="1600" i="0" dirty="0" smtClean="0">
                          <a:effectLst/>
                          <a:latin typeface="Cambria" panose="02040503050406030204" pitchFamily="18" charset="0"/>
                          <a:ea typeface="Cambria" panose="02040503050406030204" pitchFamily="18" charset="0"/>
                          <a:cs typeface="Cambria" panose="02040503050406030204" pitchFamily="18" charset="0"/>
                        </a:rPr>
                        <a:t> by some MDAs as well as payment of salaries to retired staff.  Top sectorial allocations, top value capital projects and citizens-nominated projects were equally analysed.</a:t>
                      </a:r>
                      <a:endParaRPr lang="en-US" sz="1200" b="1" i="0" dirty="0">
                        <a:effectLst/>
                        <a:latin typeface="Arial" panose="020B0604020202020204" pitchFamily="34" charset="0"/>
                        <a:ea typeface="Arial" panose="020B0604020202020204" pitchFamily="34" charset="0"/>
                      </a:endParaRPr>
                    </a:p>
                  </a:txBody>
                  <a:tcPr marL="63500" marR="63500" marT="63500" marB="63500"/>
                </a:tc>
              </a:tr>
            </a:tbl>
          </a:graphicData>
        </a:graphic>
      </p:graphicFrame>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76699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306" y="109631"/>
            <a:ext cx="11483788" cy="522381"/>
          </a:xfrm>
        </p:spPr>
        <p:txBody>
          <a:bodyPr>
            <a:noAutofit/>
          </a:bodyPr>
          <a:lstStyle/>
          <a:p>
            <a:r>
              <a:rPr lang="en-US" sz="2400" b="1" dirty="0" smtClean="0">
                <a:solidFill>
                  <a:srgbClr val="00B050"/>
                </a:solidFill>
                <a:latin typeface="Arial Narrow" panose="020B0606020202030204" pitchFamily="34" charset="0"/>
              </a:rPr>
              <a:t>Section 1: Budget </a:t>
            </a:r>
            <a:r>
              <a:rPr lang="en-US" sz="2400" b="1" dirty="0">
                <a:solidFill>
                  <a:srgbClr val="00B050"/>
                </a:solidFill>
                <a:latin typeface="Arial Narrow" panose="020B0606020202030204" pitchFamily="34" charset="0"/>
              </a:rPr>
              <a:t>Outturn </a:t>
            </a:r>
          </a:p>
        </p:txBody>
      </p:sp>
      <p:sp>
        <p:nvSpPr>
          <p:cNvPr id="3" name="Content Placeholder 2"/>
          <p:cNvSpPr>
            <a:spLocks noGrp="1"/>
          </p:cNvSpPr>
          <p:nvPr>
            <p:ph idx="1"/>
          </p:nvPr>
        </p:nvSpPr>
        <p:spPr>
          <a:xfrm>
            <a:off x="430306" y="632012"/>
            <a:ext cx="11483788" cy="5916706"/>
          </a:xfrm>
        </p:spPr>
        <p:txBody>
          <a:bodyPr>
            <a:noAutofit/>
          </a:bodyPr>
          <a:lstStyle/>
          <a:p>
            <a:pPr marL="0" indent="0" algn="just">
              <a:buNone/>
            </a:pPr>
            <a:r>
              <a:rPr lang="en-US" sz="2450" dirty="0" smtClean="0">
                <a:latin typeface="Arial Narrow" panose="020B0606020202030204" pitchFamily="34" charset="0"/>
              </a:rPr>
              <a:t>The total revenue outturn (Performance) in aggregate for 2022 was about 71.8% as shown in Table1and Figures 1 and 2. This was short of the anticipated final revenue budget by N195.8 billion (or 28.2%). The cause of the deviation included the Budget Financing Target of N160.0 billion and revenue expected from Other Revenue/Receipts of  N132.8 billion for which only N64.3 billion (or 40.2%) and N40.4 billion (or 30.4%) were realized respectively. However, revenue outturn from FAAC (104.3%) and that from IGR (76.2%) were considered impressive, given the overall performance of the Nigerian economy during 2022.</a:t>
            </a:r>
          </a:p>
          <a:p>
            <a:pPr marL="0" indent="0" algn="just">
              <a:buNone/>
            </a:pPr>
            <a:r>
              <a:rPr lang="en-US" sz="2450" dirty="0" smtClean="0">
                <a:latin typeface="Arial Narrow" panose="020B0606020202030204" pitchFamily="34" charset="0"/>
              </a:rPr>
              <a:t>In terms of expenditure, the total outturn for 2022 was N442.1 billion (or 63.8%).This was less than the budgeted amount of N693.3 billion by N251.3billion (or 36.2%).  Furthermore, out of the total capital expenditure budget of N358.2billion, performance stood at N200.3 billion or 55.9%. This level of performance was due to the state’s ability to access the anticipated level of financing, especially from FAAC Revenue. However, the shortfall from the other expected sources had negative impacts for maximum execution of budgeted capital projects.</a:t>
            </a:r>
          </a:p>
          <a:p>
            <a:pPr marL="0" indent="0" algn="just">
              <a:buNone/>
            </a:pPr>
            <a:r>
              <a:rPr lang="en-US" sz="2450" dirty="0" smtClean="0">
                <a:latin typeface="Arial Narrow" panose="020B0606020202030204" pitchFamily="34" charset="0"/>
              </a:rPr>
              <a:t>Personnel Expenditure (that is employees' salaries and wages) had a good performance of about 78.8% </a:t>
            </a:r>
            <a:r>
              <a:rPr lang="en-US" sz="2450" dirty="0">
                <a:latin typeface="Arial Narrow" panose="020B0606020202030204" pitchFamily="34" charset="0"/>
              </a:rPr>
              <a:t>w</a:t>
            </a:r>
            <a:r>
              <a:rPr lang="en-US" sz="2450" dirty="0" smtClean="0">
                <a:latin typeface="Arial Narrow" panose="020B0606020202030204" pitchFamily="34" charset="0"/>
              </a:rPr>
              <a:t>hile the performance of Other Recurrent Expenditure, which included overhead, grants, subsides and subvention to </a:t>
            </a:r>
            <a:r>
              <a:rPr lang="en-US" sz="2450" dirty="0" err="1" smtClean="0">
                <a:latin typeface="Arial Narrow" panose="020B0606020202030204" pitchFamily="34" charset="0"/>
              </a:rPr>
              <a:t>parastatals</a:t>
            </a:r>
            <a:r>
              <a:rPr lang="en-US" sz="2450" dirty="0" smtClean="0">
                <a:latin typeface="Arial Narrow" panose="020B0606020202030204" pitchFamily="34" charset="0"/>
              </a:rPr>
              <a:t> was 70.3%.These are depicted in Figure 3.</a:t>
            </a:r>
            <a:endParaRPr lang="en-US" sz="245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519954A3-9DFD-4C44-94BA-B95130A3BA1C}"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732708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0638"/>
          </a:xfrm>
        </p:spPr>
        <p:txBody>
          <a:bodyPr>
            <a:normAutofit/>
          </a:bodyPr>
          <a:lstStyle/>
          <a:p>
            <a:r>
              <a:rPr lang="en-US" sz="2800" b="1" dirty="0">
                <a:solidFill>
                  <a:srgbClr val="00B050"/>
                </a:solidFill>
                <a:latin typeface="Arial Narrow" panose="020B0606020202030204" pitchFamily="34" charset="0"/>
              </a:rPr>
              <a:t>Table </a:t>
            </a:r>
            <a:r>
              <a:rPr lang="en-US" sz="2800" b="1" dirty="0" smtClean="0">
                <a:solidFill>
                  <a:srgbClr val="00B050"/>
                </a:solidFill>
                <a:latin typeface="Arial Narrow" panose="020B0606020202030204" pitchFamily="34" charset="0"/>
              </a:rPr>
              <a:t>1: </a:t>
            </a:r>
            <a:r>
              <a:rPr lang="en-US" sz="2800" b="1" dirty="0">
                <a:solidFill>
                  <a:srgbClr val="00B050"/>
                </a:solidFill>
                <a:latin typeface="Arial Narrow" panose="020B0606020202030204" pitchFamily="34" charset="0"/>
              </a:rPr>
              <a:t>Budget Outturn</a:t>
            </a:r>
            <a:endParaRPr lang="en-US" sz="2800" dirty="0"/>
          </a:p>
        </p:txBody>
      </p:sp>
      <p:pic>
        <p:nvPicPr>
          <p:cNvPr id="4" name="Content Placeholder 3"/>
          <p:cNvPicPr>
            <a:picLocks noGrp="1" noChangeAspect="1"/>
          </p:cNvPicPr>
          <p:nvPr>
            <p:ph idx="1"/>
          </p:nvPr>
        </p:nvPicPr>
        <p:blipFill>
          <a:blip r:embed="rId2"/>
          <a:stretch>
            <a:fillRect/>
          </a:stretch>
        </p:blipFill>
        <p:spPr>
          <a:xfrm>
            <a:off x="976876" y="901700"/>
            <a:ext cx="10238247" cy="5275263"/>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2274340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10124"/>
          </a:xfrm>
        </p:spPr>
        <p:txBody>
          <a:bodyPr>
            <a:noAutofit/>
          </a:bodyPr>
          <a:lstStyle/>
          <a:p>
            <a:r>
              <a:rPr lang="en-US" sz="2400" b="1" dirty="0">
                <a:solidFill>
                  <a:srgbClr val="00B050"/>
                </a:solidFill>
                <a:latin typeface="Arial Narrow" panose="020B0606020202030204" pitchFamily="34" charset="0"/>
              </a:rPr>
              <a:t>Figure </a:t>
            </a:r>
            <a:r>
              <a:rPr lang="en-US" sz="2400" b="1" dirty="0" smtClean="0">
                <a:solidFill>
                  <a:srgbClr val="00B050"/>
                </a:solidFill>
                <a:latin typeface="Arial Narrow" panose="020B0606020202030204" pitchFamily="34" charset="0"/>
              </a:rPr>
              <a:t>1: </a:t>
            </a:r>
            <a:r>
              <a:rPr lang="en-US" sz="2400" b="1" dirty="0">
                <a:solidFill>
                  <a:srgbClr val="00B050"/>
                </a:solidFill>
                <a:latin typeface="Arial Narrow" panose="020B0606020202030204" pitchFamily="34" charset="0"/>
              </a:rPr>
              <a:t>Budget Outturn Graphs</a:t>
            </a:r>
            <a:endParaRPr lang="en-US" sz="2400" dirty="0"/>
          </a:p>
        </p:txBody>
      </p:sp>
      <p:graphicFrame>
        <p:nvGraphicFramePr>
          <p:cNvPr id="4" name="Content Placeholder 3">
            <a:extLst>
              <a:ext uri="{FF2B5EF4-FFF2-40B4-BE49-F238E27FC236}">
                <a16:creationId xmlns:lc="http://schemas.openxmlformats.org/drawingml/2006/lockedCanvas" xmlns:a16="http://schemas.microsoft.com/office/drawing/2014/main" xmlns:xdr="http://schemas.openxmlformats.org/drawingml/2006/spreadsheetDrawing" xmlns="" id="{C5FA6C96-C271-4F29-91D0-514C3F0DA875}"/>
              </a:ext>
            </a:extLst>
          </p:cNvPr>
          <p:cNvGraphicFramePr>
            <a:graphicFrameLocks noGrp="1"/>
          </p:cNvGraphicFramePr>
          <p:nvPr>
            <p:ph idx="1"/>
          </p:nvPr>
        </p:nvGraphicFramePr>
        <p:xfrm>
          <a:off x="838200" y="787400"/>
          <a:ext cx="10515600" cy="5389563"/>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72844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677"/>
            <a:ext cx="10515600" cy="492369"/>
          </a:xfrm>
        </p:spPr>
        <p:txBody>
          <a:bodyPr>
            <a:normAutofit fontScale="90000"/>
          </a:bodyPr>
          <a:lstStyle/>
          <a:p>
            <a:r>
              <a:rPr lang="en-US" sz="3100" b="1" dirty="0" smtClean="0">
                <a:solidFill>
                  <a:srgbClr val="00B050"/>
                </a:solidFill>
                <a:latin typeface="Arial Narrow" panose="020B0606020202030204" pitchFamily="34" charset="0"/>
              </a:rPr>
              <a:t/>
            </a:r>
            <a:br>
              <a:rPr lang="en-US" sz="3100" b="1" dirty="0" smtClean="0">
                <a:solidFill>
                  <a:srgbClr val="00B050"/>
                </a:solidFill>
                <a:latin typeface="Arial Narrow" panose="020B0606020202030204" pitchFamily="34" charset="0"/>
              </a:rPr>
            </a:br>
            <a:r>
              <a:rPr lang="en-US" sz="3100" b="1" dirty="0" smtClean="0">
                <a:solidFill>
                  <a:srgbClr val="00B050"/>
                </a:solidFill>
                <a:latin typeface="Arial Narrow" panose="020B0606020202030204" pitchFamily="34" charset="0"/>
              </a:rPr>
              <a:t>Figure 2</a:t>
            </a:r>
            <a:r>
              <a:rPr lang="en-US" sz="3100" b="1" dirty="0">
                <a:solidFill>
                  <a:srgbClr val="00B050"/>
                </a:solidFill>
                <a:latin typeface="Arial Narrow" panose="020B0606020202030204" pitchFamily="34" charset="0"/>
              </a:rPr>
              <a:t>: Revenue Composition Performance</a:t>
            </a:r>
            <a:r>
              <a:rPr lang="en-US" sz="4000" b="1" dirty="0">
                <a:solidFill>
                  <a:srgbClr val="00B050"/>
                </a:solidFill>
                <a:latin typeface="Arial Narrow" panose="020B0606020202030204" pitchFamily="34" charset="0"/>
              </a:rPr>
              <a:t/>
            </a:r>
            <a:br>
              <a:rPr lang="en-US" sz="4000" b="1" dirty="0">
                <a:solidFill>
                  <a:srgbClr val="00B050"/>
                </a:solidFill>
                <a:latin typeface="Arial Narrow" panose="020B0606020202030204" pitchFamily="34" charset="0"/>
              </a:rPr>
            </a:br>
            <a:endParaRPr lang="en-US" dirty="0"/>
          </a:p>
        </p:txBody>
      </p:sp>
      <p:pic>
        <p:nvPicPr>
          <p:cNvPr id="4" name="Content Placeholder 3"/>
          <p:cNvPicPr>
            <a:picLocks noGrp="1" noChangeAspect="1"/>
          </p:cNvPicPr>
          <p:nvPr>
            <p:ph idx="1"/>
          </p:nvPr>
        </p:nvPicPr>
        <p:blipFill>
          <a:blip r:embed="rId2"/>
          <a:stretch>
            <a:fillRect/>
          </a:stretch>
        </p:blipFill>
        <p:spPr>
          <a:xfrm>
            <a:off x="1003990" y="731520"/>
            <a:ext cx="9701524" cy="6006906"/>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2995046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677"/>
            <a:ext cx="10515600" cy="323558"/>
          </a:xfrm>
        </p:spPr>
        <p:txBody>
          <a:bodyPr>
            <a:normAutofit fontScale="90000"/>
          </a:bodyPr>
          <a:lstStyle/>
          <a:p>
            <a:r>
              <a:rPr lang="en-US" sz="2800" b="1" dirty="0">
                <a:solidFill>
                  <a:srgbClr val="00B050"/>
                </a:solidFill>
                <a:latin typeface="Arial Narrow" panose="020B0606020202030204" pitchFamily="34" charset="0"/>
              </a:rPr>
              <a:t>Figure 3:  </a:t>
            </a:r>
            <a:r>
              <a:rPr lang="en-US" sz="2800" b="1" dirty="0" smtClean="0">
                <a:solidFill>
                  <a:srgbClr val="00B050"/>
                </a:solidFill>
                <a:latin typeface="Arial Narrow" panose="020B0606020202030204" pitchFamily="34" charset="0"/>
              </a:rPr>
              <a:t>Aggregate </a:t>
            </a:r>
            <a:r>
              <a:rPr lang="en-US" sz="2800" b="1" dirty="0">
                <a:solidFill>
                  <a:srgbClr val="00B050"/>
                </a:solidFill>
                <a:latin typeface="Arial Narrow" panose="020B0606020202030204" pitchFamily="34" charset="0"/>
              </a:rPr>
              <a:t>Expenditure Composition</a:t>
            </a:r>
            <a:endParaRPr lang="en-US" sz="2800" dirty="0"/>
          </a:p>
        </p:txBody>
      </p:sp>
      <p:pic>
        <p:nvPicPr>
          <p:cNvPr id="4" name="Content Placeholder 3"/>
          <p:cNvPicPr>
            <a:picLocks noGrp="1" noChangeAspect="1"/>
          </p:cNvPicPr>
          <p:nvPr>
            <p:ph idx="1"/>
          </p:nvPr>
        </p:nvPicPr>
        <p:blipFill>
          <a:blip r:embed="rId2"/>
          <a:stretch>
            <a:fillRect/>
          </a:stretch>
        </p:blipFill>
        <p:spPr>
          <a:xfrm>
            <a:off x="309489" y="534572"/>
            <a:ext cx="11690253" cy="6161650"/>
          </a:xfrm>
          <a:prstGeom prst="rect">
            <a:avLst/>
          </a:prstGeom>
        </p:spPr>
      </p:pic>
      <p:sp>
        <p:nvSpPr>
          <p:cNvPr id="3" name="Slide Number Placeholder 2"/>
          <p:cNvSpPr>
            <a:spLocks noGrp="1"/>
          </p:cNvSpPr>
          <p:nvPr>
            <p:ph type="sldNum" sz="quarter" idx="12"/>
          </p:nvPr>
        </p:nvSpPr>
        <p:spPr/>
        <p:txBody>
          <a:bodyPr/>
          <a:lstStyle/>
          <a:p>
            <a:fld id="{519954A3-9DFD-4C44-94BA-B95130A3BA1C}"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3029461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969</TotalTime>
  <Words>2899</Words>
  <Application>Microsoft Office PowerPoint</Application>
  <PresentationFormat>Widescreen</PresentationFormat>
  <Paragraphs>557</Paragraphs>
  <Slides>39</Slides>
  <Notes>1</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39</vt:i4>
      </vt:variant>
    </vt:vector>
  </HeadingPairs>
  <TitlesOfParts>
    <vt:vector size="54" baseType="lpstr">
      <vt:lpstr>Algerian</vt:lpstr>
      <vt:lpstr>Arial</vt:lpstr>
      <vt:lpstr>Arial Black</vt:lpstr>
      <vt:lpstr>Arial Narrow</vt:lpstr>
      <vt:lpstr>Arial Rounded MT Bold</vt:lpstr>
      <vt:lpstr>Calibri</vt:lpstr>
      <vt:lpstr>Calibri Light</vt:lpstr>
      <vt:lpstr>Cambria</vt:lpstr>
      <vt:lpstr>Nunito</vt:lpstr>
      <vt:lpstr>Tahoma</vt:lpstr>
      <vt:lpstr>Wingdings</vt:lpstr>
      <vt:lpstr>Office Theme</vt:lpstr>
      <vt:lpstr>1_Office Theme</vt:lpstr>
      <vt:lpstr>5_Office Theme</vt:lpstr>
      <vt:lpstr>9_Office Theme</vt:lpstr>
      <vt:lpstr> </vt:lpstr>
      <vt:lpstr> OUTLINE </vt:lpstr>
      <vt:lpstr>About the Citizens Accountability Report</vt:lpstr>
      <vt:lpstr> Executive Summary </vt:lpstr>
      <vt:lpstr>Section 1: Budget Outturn </vt:lpstr>
      <vt:lpstr>Table 1: Budget Outturn</vt:lpstr>
      <vt:lpstr>Figure 1: Budget Outturn Graphs</vt:lpstr>
      <vt:lpstr> Figure 2: Revenue Composition Performance </vt:lpstr>
      <vt:lpstr>Figure 3:  Aggregate Expenditure Composition</vt:lpstr>
      <vt:lpstr>  Section 2:  Revenue Outturn  </vt:lpstr>
      <vt:lpstr>TABLE 2: Revenue Outturn by Item</vt:lpstr>
      <vt:lpstr>TABLE 3: Revenue Outturn by MDA</vt:lpstr>
      <vt:lpstr>Section 3: Expenditure Outturn</vt:lpstr>
      <vt:lpstr>TABLE 4: Expenditure Outturn</vt:lpstr>
      <vt:lpstr>FIGURE 4: Expenditure Composition </vt:lpstr>
      <vt:lpstr>FIGURE 5: Actual Expenditure Composition </vt:lpstr>
      <vt:lpstr>Figure 6: Expenditure - Where does the Money go? </vt:lpstr>
      <vt:lpstr>Figure 7: Expenditure Performance by Economic Type </vt:lpstr>
      <vt:lpstr> Figure 8: Aggregate Expenditure Composition </vt:lpstr>
      <vt:lpstr>   Section 4:  Audit Findings This section outlines the findings from the Audit process on the fiscal year budget implementation including queries, unremitted funds, government property sales, etc.  The Auditor General's statement should include revenue and expenditure, audited financial statements, findings from the audit as contained in the audited financial statement.  </vt:lpstr>
      <vt:lpstr>TABLE 5: Top Ten Audit Queries </vt:lpstr>
      <vt:lpstr>Section 5: Audited Financial Statements</vt:lpstr>
      <vt:lpstr>TABLE 6: Statement of Income and Expenditure</vt:lpstr>
      <vt:lpstr>Section 6: Top Sectorial Allocation</vt:lpstr>
      <vt:lpstr>Table 7: Top Ten Recurrent  Expenditure by Sectors/MDAs </vt:lpstr>
      <vt:lpstr>Figure 9: Top Ten Recurrent  Expenditure by Sectors/MDAs Graph </vt:lpstr>
      <vt:lpstr>Figure 10: Top Ten Recurrent Allocation by Sectors/MDAs</vt:lpstr>
      <vt:lpstr>Table 8: Top Ten Capital Expenditure by Sectors/MDAs </vt:lpstr>
      <vt:lpstr>Figure 11: Top Ten Capital Expenditure by Sectors/MDAs Graph </vt:lpstr>
      <vt:lpstr>Figure 12: Top Ten Capital Allocation by Sectors</vt:lpstr>
      <vt:lpstr>Table 9: Top Ten Total Allocation by Sectors </vt:lpstr>
      <vt:lpstr>Figure 13: Top Ten Total Allocation by Sectors Graph</vt:lpstr>
      <vt:lpstr>Figure 14: Top Ten Allocation Sectors </vt:lpstr>
      <vt:lpstr>   Section: 7 Top Value Capital Projects    </vt:lpstr>
      <vt:lpstr>Figure 15: Top Value Projects Graph</vt:lpstr>
      <vt:lpstr>TABLE: 10 Largest Projects </vt:lpstr>
      <vt:lpstr>Section 8: Citizens’ Nominated Projects-Implementation Status Report </vt:lpstr>
      <vt:lpstr>TABLE: 11 Citizens Nomination Projects </vt:lpstr>
      <vt:lpstr>Figure16:  Citizens’ Nominated Projects Graph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Windows User</dc:creator>
  <cp:lastModifiedBy>Windows User</cp:lastModifiedBy>
  <cp:revision>239</cp:revision>
  <cp:lastPrinted>2023-09-27T00:37:46Z</cp:lastPrinted>
  <dcterms:created xsi:type="dcterms:W3CDTF">2023-09-21T20:51:48Z</dcterms:created>
  <dcterms:modified xsi:type="dcterms:W3CDTF">2023-09-27T00:50:05Z</dcterms:modified>
</cp:coreProperties>
</file>